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1"/>
  </p:notesMasterIdLst>
  <p:sldIdLst>
    <p:sldId id="275" r:id="rId2"/>
    <p:sldId id="2142532300" r:id="rId3"/>
    <p:sldId id="2142532301" r:id="rId4"/>
    <p:sldId id="2142532303" r:id="rId5"/>
    <p:sldId id="2142532305" r:id="rId6"/>
    <p:sldId id="2142532306" r:id="rId7"/>
    <p:sldId id="2142532307" r:id="rId8"/>
    <p:sldId id="2142532308" r:id="rId9"/>
    <p:sldId id="2142532324" r:id="rId10"/>
    <p:sldId id="2142532325" r:id="rId11"/>
    <p:sldId id="2142532326" r:id="rId12"/>
    <p:sldId id="2142532314" r:id="rId13"/>
    <p:sldId id="2142532315" r:id="rId14"/>
    <p:sldId id="2142532316" r:id="rId15"/>
    <p:sldId id="2142532317" r:id="rId16"/>
    <p:sldId id="2142532319" r:id="rId17"/>
    <p:sldId id="2142532322" r:id="rId18"/>
    <p:sldId id="2142532323" r:id="rId19"/>
    <p:sldId id="2142532309" r:id="rId20"/>
    <p:sldId id="2142532310" r:id="rId21"/>
    <p:sldId id="2142532311" r:id="rId22"/>
    <p:sldId id="2142532312" r:id="rId23"/>
    <p:sldId id="2142532313" r:id="rId24"/>
    <p:sldId id="2142532302" r:id="rId25"/>
    <p:sldId id="2142532304" r:id="rId26"/>
    <p:sldId id="2142532327" r:id="rId27"/>
    <p:sldId id="2142532321" r:id="rId28"/>
    <p:sldId id="2142532328"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6723" autoAdjust="0"/>
  </p:normalViewPr>
  <p:slideViewPr>
    <p:cSldViewPr snapToGrid="0">
      <p:cViewPr varScale="1">
        <p:scale>
          <a:sx n="77" d="100"/>
          <a:sy n="77" d="100"/>
        </p:scale>
        <p:origin x="164" y="3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ands Staltmanis" userId="78af70a9-5fdb-43ce-b9c3-e8c8c1b5255f" providerId="ADAL" clId="{E33CAD86-1D33-42BD-A8EA-4EA745D0C37D}"/>
    <pc:docChg chg="delSld modSld sldOrd">
      <pc:chgData name="Armands Staltmanis" userId="78af70a9-5fdb-43ce-b9c3-e8c8c1b5255f" providerId="ADAL" clId="{E33CAD86-1D33-42BD-A8EA-4EA745D0C37D}" dt="2024-04-11T12:59:51.731" v="190" actId="47"/>
      <pc:docMkLst>
        <pc:docMk/>
      </pc:docMkLst>
      <pc:sldChg chg="ord">
        <pc:chgData name="Armands Staltmanis" userId="78af70a9-5fdb-43ce-b9c3-e8c8c1b5255f" providerId="ADAL" clId="{E33CAD86-1D33-42BD-A8EA-4EA745D0C37D}" dt="2024-04-11T12:54:21.416" v="20"/>
        <pc:sldMkLst>
          <pc:docMk/>
          <pc:sldMk cId="260783432" sldId="268"/>
        </pc:sldMkLst>
      </pc:sldChg>
      <pc:sldChg chg="modSp mod">
        <pc:chgData name="Armands Staltmanis" userId="78af70a9-5fdb-43ce-b9c3-e8c8c1b5255f" providerId="ADAL" clId="{E33CAD86-1D33-42BD-A8EA-4EA745D0C37D}" dt="2024-04-11T12:59:50.066" v="189" actId="20577"/>
        <pc:sldMkLst>
          <pc:docMk/>
          <pc:sldMk cId="1824252987" sldId="2142532300"/>
        </pc:sldMkLst>
        <pc:spChg chg="mod">
          <ac:chgData name="Armands Staltmanis" userId="78af70a9-5fdb-43ce-b9c3-e8c8c1b5255f" providerId="ADAL" clId="{E33CAD86-1D33-42BD-A8EA-4EA745D0C37D}" dt="2024-04-11T12:59:50.066" v="189" actId="20577"/>
          <ac:spMkLst>
            <pc:docMk/>
            <pc:sldMk cId="1824252987" sldId="2142532300"/>
            <ac:spMk id="12" creationId="{12EE7B30-989A-44E1-BBE7-4267D5E18FAA}"/>
          </ac:spMkLst>
        </pc:spChg>
      </pc:sldChg>
      <pc:sldChg chg="del">
        <pc:chgData name="Armands Staltmanis" userId="78af70a9-5fdb-43ce-b9c3-e8c8c1b5255f" providerId="ADAL" clId="{E33CAD86-1D33-42BD-A8EA-4EA745D0C37D}" dt="2024-04-11T12:59:51.731" v="190" actId="47"/>
        <pc:sldMkLst>
          <pc:docMk/>
          <pc:sldMk cId="1463491938" sldId="2142532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DAEED-7893-43FA-AE97-A5333B197562}" type="datetimeFigureOut">
              <a:rPr lang="lv-LV" smtClean="0"/>
              <a:t>11.04.2024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2EF1F-F7F5-402C-9C4D-5E9D07E009AA}" type="slidenum">
              <a:rPr lang="lv-LV" smtClean="0"/>
              <a:t>‹#›</a:t>
            </a:fld>
            <a:endParaRPr lang="lv-LV"/>
          </a:p>
        </p:txBody>
      </p:sp>
    </p:spTree>
    <p:extLst>
      <p:ext uri="{BB962C8B-B14F-4D97-AF65-F5344CB8AC3E}">
        <p14:creationId xmlns:p14="http://schemas.microsoft.com/office/powerpoint/2010/main" val="217903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2802EF1F-F7F5-402C-9C4D-5E9D07E009AA}" type="slidenum">
              <a:rPr lang="lv-LV" smtClean="0"/>
              <a:t>2</a:t>
            </a:fld>
            <a:endParaRPr lang="lv-LV"/>
          </a:p>
        </p:txBody>
      </p:sp>
    </p:spTree>
    <p:extLst>
      <p:ext uri="{BB962C8B-B14F-4D97-AF65-F5344CB8AC3E}">
        <p14:creationId xmlns:p14="http://schemas.microsoft.com/office/powerpoint/2010/main" val="105817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016B7-891F-2C2F-3A40-2782E8B26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E2C09-95FE-F517-690F-53125F2CF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0B3D2-380F-AB3C-06F9-8AABF804BF44}"/>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A4A38C3B-0CE5-8D76-32BF-C97A6D046364}"/>
              </a:ext>
            </a:extLst>
          </p:cNvPr>
          <p:cNvSpPr>
            <a:spLocks noGrp="1"/>
          </p:cNvSpPr>
          <p:nvPr>
            <p:ph type="sldNum" sz="quarter" idx="5"/>
          </p:nvPr>
        </p:nvSpPr>
        <p:spPr/>
        <p:txBody>
          <a:bodyPr/>
          <a:lstStyle/>
          <a:p>
            <a:fld id="{2802EF1F-F7F5-402C-9C4D-5E9D07E009AA}" type="slidenum">
              <a:rPr lang="lv-LV" smtClean="0"/>
              <a:t>11</a:t>
            </a:fld>
            <a:endParaRPr lang="lv-LV"/>
          </a:p>
        </p:txBody>
      </p:sp>
    </p:spTree>
    <p:extLst>
      <p:ext uri="{BB962C8B-B14F-4D97-AF65-F5344CB8AC3E}">
        <p14:creationId xmlns:p14="http://schemas.microsoft.com/office/powerpoint/2010/main" val="126076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0F14-F349-2112-EA3F-10182448E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EBD05-38F2-2ABA-EE45-BED5CD43B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EC629-B05D-A35E-CAD5-653455F46745}"/>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60A0DD3C-9EBC-6B8E-0159-022AB0155296}"/>
              </a:ext>
            </a:extLst>
          </p:cNvPr>
          <p:cNvSpPr>
            <a:spLocks noGrp="1"/>
          </p:cNvSpPr>
          <p:nvPr>
            <p:ph type="sldNum" sz="quarter" idx="5"/>
          </p:nvPr>
        </p:nvSpPr>
        <p:spPr/>
        <p:txBody>
          <a:bodyPr/>
          <a:lstStyle/>
          <a:p>
            <a:fld id="{2802EF1F-F7F5-402C-9C4D-5E9D07E009AA}" type="slidenum">
              <a:rPr lang="lv-LV" smtClean="0"/>
              <a:t>12</a:t>
            </a:fld>
            <a:endParaRPr lang="lv-LV"/>
          </a:p>
        </p:txBody>
      </p:sp>
    </p:spTree>
    <p:extLst>
      <p:ext uri="{BB962C8B-B14F-4D97-AF65-F5344CB8AC3E}">
        <p14:creationId xmlns:p14="http://schemas.microsoft.com/office/powerpoint/2010/main" val="156048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1666-AF0B-5FB2-BA00-0471806E6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9A8D4-78F6-FCB4-AB75-668CD255F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5A932-322D-15C9-288C-FAB48063A124}"/>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0A7F7BF4-A220-9167-AB85-06E644776068}"/>
              </a:ext>
            </a:extLst>
          </p:cNvPr>
          <p:cNvSpPr>
            <a:spLocks noGrp="1"/>
          </p:cNvSpPr>
          <p:nvPr>
            <p:ph type="sldNum" sz="quarter" idx="5"/>
          </p:nvPr>
        </p:nvSpPr>
        <p:spPr/>
        <p:txBody>
          <a:bodyPr/>
          <a:lstStyle/>
          <a:p>
            <a:fld id="{2802EF1F-F7F5-402C-9C4D-5E9D07E009AA}" type="slidenum">
              <a:rPr lang="lv-LV" smtClean="0"/>
              <a:t>13</a:t>
            </a:fld>
            <a:endParaRPr lang="lv-LV"/>
          </a:p>
        </p:txBody>
      </p:sp>
    </p:spTree>
    <p:extLst>
      <p:ext uri="{BB962C8B-B14F-4D97-AF65-F5344CB8AC3E}">
        <p14:creationId xmlns:p14="http://schemas.microsoft.com/office/powerpoint/2010/main" val="254114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66E75-A18C-3A04-4624-15CAA1AE7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82186-78B1-FCE2-02BA-35285CF4E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ABABD-0C69-7D31-7011-48D5E3A00975}"/>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C74B1B44-1C58-A562-03A5-A6E2F6C19722}"/>
              </a:ext>
            </a:extLst>
          </p:cNvPr>
          <p:cNvSpPr>
            <a:spLocks noGrp="1"/>
          </p:cNvSpPr>
          <p:nvPr>
            <p:ph type="sldNum" sz="quarter" idx="5"/>
          </p:nvPr>
        </p:nvSpPr>
        <p:spPr/>
        <p:txBody>
          <a:bodyPr/>
          <a:lstStyle/>
          <a:p>
            <a:fld id="{2802EF1F-F7F5-402C-9C4D-5E9D07E009AA}" type="slidenum">
              <a:rPr lang="lv-LV" smtClean="0"/>
              <a:t>14</a:t>
            </a:fld>
            <a:endParaRPr lang="lv-LV"/>
          </a:p>
        </p:txBody>
      </p:sp>
    </p:spTree>
    <p:extLst>
      <p:ext uri="{BB962C8B-B14F-4D97-AF65-F5344CB8AC3E}">
        <p14:creationId xmlns:p14="http://schemas.microsoft.com/office/powerpoint/2010/main" val="131946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5B93A-505B-CCFD-CA35-846B4EECB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AC315-BBB8-92B1-9407-3A4673332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7EB0D-A121-45C8-8679-46DEBEDBBC48}"/>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3F96A27D-506E-8BA2-57A2-A613475DAD35}"/>
              </a:ext>
            </a:extLst>
          </p:cNvPr>
          <p:cNvSpPr>
            <a:spLocks noGrp="1"/>
          </p:cNvSpPr>
          <p:nvPr>
            <p:ph type="sldNum" sz="quarter" idx="5"/>
          </p:nvPr>
        </p:nvSpPr>
        <p:spPr/>
        <p:txBody>
          <a:bodyPr/>
          <a:lstStyle/>
          <a:p>
            <a:fld id="{2802EF1F-F7F5-402C-9C4D-5E9D07E009AA}" type="slidenum">
              <a:rPr lang="lv-LV" smtClean="0"/>
              <a:t>15</a:t>
            </a:fld>
            <a:endParaRPr lang="lv-LV"/>
          </a:p>
        </p:txBody>
      </p:sp>
    </p:spTree>
    <p:extLst>
      <p:ext uri="{BB962C8B-B14F-4D97-AF65-F5344CB8AC3E}">
        <p14:creationId xmlns:p14="http://schemas.microsoft.com/office/powerpoint/2010/main" val="324426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63AAB-9130-D976-5F6A-E078735DA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AC5C2-77CB-DD62-5E35-12770E6C6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8C788-C850-760F-0D09-DEEF3FDDA00D}"/>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BC1C001D-7B59-2A64-451C-9E33E1695AAC}"/>
              </a:ext>
            </a:extLst>
          </p:cNvPr>
          <p:cNvSpPr>
            <a:spLocks noGrp="1"/>
          </p:cNvSpPr>
          <p:nvPr>
            <p:ph type="sldNum" sz="quarter" idx="5"/>
          </p:nvPr>
        </p:nvSpPr>
        <p:spPr/>
        <p:txBody>
          <a:bodyPr/>
          <a:lstStyle/>
          <a:p>
            <a:fld id="{2802EF1F-F7F5-402C-9C4D-5E9D07E009AA}" type="slidenum">
              <a:rPr lang="lv-LV" smtClean="0"/>
              <a:t>16</a:t>
            </a:fld>
            <a:endParaRPr lang="lv-LV"/>
          </a:p>
        </p:txBody>
      </p:sp>
    </p:spTree>
    <p:extLst>
      <p:ext uri="{BB962C8B-B14F-4D97-AF65-F5344CB8AC3E}">
        <p14:creationId xmlns:p14="http://schemas.microsoft.com/office/powerpoint/2010/main" val="17857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857E-E5AF-8128-85DA-C8749F14C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82ADC-5DB0-8CA1-BBBB-1537BCD34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045D-F43B-39BD-5482-F079C3CBB40A}"/>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2A4A4C94-A921-5EFB-94F5-80059FE187F6}"/>
              </a:ext>
            </a:extLst>
          </p:cNvPr>
          <p:cNvSpPr>
            <a:spLocks noGrp="1"/>
          </p:cNvSpPr>
          <p:nvPr>
            <p:ph type="sldNum" sz="quarter" idx="5"/>
          </p:nvPr>
        </p:nvSpPr>
        <p:spPr/>
        <p:txBody>
          <a:bodyPr/>
          <a:lstStyle/>
          <a:p>
            <a:fld id="{2802EF1F-F7F5-402C-9C4D-5E9D07E009AA}" type="slidenum">
              <a:rPr lang="lv-LV" smtClean="0"/>
              <a:t>17</a:t>
            </a:fld>
            <a:endParaRPr lang="lv-LV"/>
          </a:p>
        </p:txBody>
      </p:sp>
    </p:spTree>
    <p:extLst>
      <p:ext uri="{BB962C8B-B14F-4D97-AF65-F5344CB8AC3E}">
        <p14:creationId xmlns:p14="http://schemas.microsoft.com/office/powerpoint/2010/main" val="428093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CC7A4-CEF0-C14F-AB7B-B59B1A909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A9655-8CE5-77F1-57DA-0EC24277D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A6EDF-D5F5-BC58-19F4-734F595C5F5F}"/>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B0678AD1-CD51-7DE3-4852-BFE091FE7E7A}"/>
              </a:ext>
            </a:extLst>
          </p:cNvPr>
          <p:cNvSpPr>
            <a:spLocks noGrp="1"/>
          </p:cNvSpPr>
          <p:nvPr>
            <p:ph type="sldNum" sz="quarter" idx="5"/>
          </p:nvPr>
        </p:nvSpPr>
        <p:spPr/>
        <p:txBody>
          <a:bodyPr/>
          <a:lstStyle/>
          <a:p>
            <a:fld id="{2802EF1F-F7F5-402C-9C4D-5E9D07E009AA}" type="slidenum">
              <a:rPr lang="lv-LV" smtClean="0"/>
              <a:t>18</a:t>
            </a:fld>
            <a:endParaRPr lang="lv-LV"/>
          </a:p>
        </p:txBody>
      </p:sp>
    </p:spTree>
    <p:extLst>
      <p:ext uri="{BB962C8B-B14F-4D97-AF65-F5344CB8AC3E}">
        <p14:creationId xmlns:p14="http://schemas.microsoft.com/office/powerpoint/2010/main" val="269445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A91F5-20E1-1F23-1B7E-D479805C6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CBD40-A9F2-617B-9D5E-118FD976F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C5EB0-9C24-F3A9-11E0-A6439697495A}"/>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078C84E6-6B07-7953-C8FD-CF56824D4C4B}"/>
              </a:ext>
            </a:extLst>
          </p:cNvPr>
          <p:cNvSpPr>
            <a:spLocks noGrp="1"/>
          </p:cNvSpPr>
          <p:nvPr>
            <p:ph type="sldNum" sz="quarter" idx="5"/>
          </p:nvPr>
        </p:nvSpPr>
        <p:spPr/>
        <p:txBody>
          <a:bodyPr/>
          <a:lstStyle/>
          <a:p>
            <a:fld id="{2802EF1F-F7F5-402C-9C4D-5E9D07E009AA}" type="slidenum">
              <a:rPr lang="lv-LV" smtClean="0"/>
              <a:t>19</a:t>
            </a:fld>
            <a:endParaRPr lang="lv-LV"/>
          </a:p>
        </p:txBody>
      </p:sp>
    </p:spTree>
    <p:extLst>
      <p:ext uri="{BB962C8B-B14F-4D97-AF65-F5344CB8AC3E}">
        <p14:creationId xmlns:p14="http://schemas.microsoft.com/office/powerpoint/2010/main" val="3127331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A2C1-C232-3F60-0109-A68FC6B80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5B1AD-AB77-9740-C7B6-6C717A66F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B9AA7-009D-BC38-9E45-824EF560F018}"/>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8D6B6CEC-745F-8E9D-8876-22EFC99E802B}"/>
              </a:ext>
            </a:extLst>
          </p:cNvPr>
          <p:cNvSpPr>
            <a:spLocks noGrp="1"/>
          </p:cNvSpPr>
          <p:nvPr>
            <p:ph type="sldNum" sz="quarter" idx="5"/>
          </p:nvPr>
        </p:nvSpPr>
        <p:spPr/>
        <p:txBody>
          <a:bodyPr/>
          <a:lstStyle/>
          <a:p>
            <a:fld id="{2802EF1F-F7F5-402C-9C4D-5E9D07E009AA}" type="slidenum">
              <a:rPr lang="lv-LV" smtClean="0"/>
              <a:t>20</a:t>
            </a:fld>
            <a:endParaRPr lang="lv-LV"/>
          </a:p>
        </p:txBody>
      </p:sp>
    </p:spTree>
    <p:extLst>
      <p:ext uri="{BB962C8B-B14F-4D97-AF65-F5344CB8AC3E}">
        <p14:creationId xmlns:p14="http://schemas.microsoft.com/office/powerpoint/2010/main" val="420200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F0AF6-12AD-19D1-36E6-BBE27612C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DFAC2-22E5-AF06-9D0F-C8FDC0D54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FAB94-2140-74C4-5C4F-81C43CC9859A}"/>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56F3A6DB-CF29-43FC-0B67-BA5D533CA9F4}"/>
              </a:ext>
            </a:extLst>
          </p:cNvPr>
          <p:cNvSpPr>
            <a:spLocks noGrp="1"/>
          </p:cNvSpPr>
          <p:nvPr>
            <p:ph type="sldNum" sz="quarter" idx="5"/>
          </p:nvPr>
        </p:nvSpPr>
        <p:spPr/>
        <p:txBody>
          <a:bodyPr/>
          <a:lstStyle/>
          <a:p>
            <a:fld id="{2802EF1F-F7F5-402C-9C4D-5E9D07E009AA}" type="slidenum">
              <a:rPr lang="lv-LV" smtClean="0"/>
              <a:t>3</a:t>
            </a:fld>
            <a:endParaRPr lang="lv-LV"/>
          </a:p>
        </p:txBody>
      </p:sp>
    </p:spTree>
    <p:extLst>
      <p:ext uri="{BB962C8B-B14F-4D97-AF65-F5344CB8AC3E}">
        <p14:creationId xmlns:p14="http://schemas.microsoft.com/office/powerpoint/2010/main" val="2952529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7C55-1245-9A35-9C35-C30C8243B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79378-DD37-0DF1-D9C9-2F6B0DC91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105A6-EAC7-C492-B4BA-C2880E8D1CA7}"/>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DAF60ED2-23F6-94F0-1259-ED52110EE95B}"/>
              </a:ext>
            </a:extLst>
          </p:cNvPr>
          <p:cNvSpPr>
            <a:spLocks noGrp="1"/>
          </p:cNvSpPr>
          <p:nvPr>
            <p:ph type="sldNum" sz="quarter" idx="5"/>
          </p:nvPr>
        </p:nvSpPr>
        <p:spPr/>
        <p:txBody>
          <a:bodyPr/>
          <a:lstStyle/>
          <a:p>
            <a:fld id="{2802EF1F-F7F5-402C-9C4D-5E9D07E009AA}" type="slidenum">
              <a:rPr lang="lv-LV" smtClean="0"/>
              <a:t>21</a:t>
            </a:fld>
            <a:endParaRPr lang="lv-LV"/>
          </a:p>
        </p:txBody>
      </p:sp>
    </p:spTree>
    <p:extLst>
      <p:ext uri="{BB962C8B-B14F-4D97-AF65-F5344CB8AC3E}">
        <p14:creationId xmlns:p14="http://schemas.microsoft.com/office/powerpoint/2010/main" val="3222730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6608-9A3E-DE2C-ABC4-AA94EA48B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E84A3-228B-D88F-B251-3F817CDEF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F09F4-39C4-38F6-68DC-5C6EDFC4F3CF}"/>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F00942C1-9CD2-1E43-CB5F-54434F75D6A0}"/>
              </a:ext>
            </a:extLst>
          </p:cNvPr>
          <p:cNvSpPr>
            <a:spLocks noGrp="1"/>
          </p:cNvSpPr>
          <p:nvPr>
            <p:ph type="sldNum" sz="quarter" idx="5"/>
          </p:nvPr>
        </p:nvSpPr>
        <p:spPr/>
        <p:txBody>
          <a:bodyPr/>
          <a:lstStyle/>
          <a:p>
            <a:fld id="{2802EF1F-F7F5-402C-9C4D-5E9D07E009AA}" type="slidenum">
              <a:rPr lang="lv-LV" smtClean="0"/>
              <a:t>22</a:t>
            </a:fld>
            <a:endParaRPr lang="lv-LV"/>
          </a:p>
        </p:txBody>
      </p:sp>
    </p:spTree>
    <p:extLst>
      <p:ext uri="{BB962C8B-B14F-4D97-AF65-F5344CB8AC3E}">
        <p14:creationId xmlns:p14="http://schemas.microsoft.com/office/powerpoint/2010/main" val="121461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9EBD-4B6D-D8F3-2581-00F0A1835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3B021-0E9B-BCC2-68DB-0E6E8BB13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1E0E3-7BE1-EE92-73D2-384904D21593}"/>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C01B20B5-D827-01C3-7C94-A95CEBF7DC1A}"/>
              </a:ext>
            </a:extLst>
          </p:cNvPr>
          <p:cNvSpPr>
            <a:spLocks noGrp="1"/>
          </p:cNvSpPr>
          <p:nvPr>
            <p:ph type="sldNum" sz="quarter" idx="5"/>
          </p:nvPr>
        </p:nvSpPr>
        <p:spPr/>
        <p:txBody>
          <a:bodyPr/>
          <a:lstStyle/>
          <a:p>
            <a:fld id="{2802EF1F-F7F5-402C-9C4D-5E9D07E009AA}" type="slidenum">
              <a:rPr lang="lv-LV" smtClean="0"/>
              <a:t>23</a:t>
            </a:fld>
            <a:endParaRPr lang="lv-LV"/>
          </a:p>
        </p:txBody>
      </p:sp>
    </p:spTree>
    <p:extLst>
      <p:ext uri="{BB962C8B-B14F-4D97-AF65-F5344CB8AC3E}">
        <p14:creationId xmlns:p14="http://schemas.microsoft.com/office/powerpoint/2010/main" val="75810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29596-5177-ED37-4121-2D5C50822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5D581-4E30-6F2B-A353-E108C6EF3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A6C0A-657A-0F1C-7FA9-59DA13EFF460}"/>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2E29FF61-8486-7AD8-C807-4FE73AF8DE81}"/>
              </a:ext>
            </a:extLst>
          </p:cNvPr>
          <p:cNvSpPr>
            <a:spLocks noGrp="1"/>
          </p:cNvSpPr>
          <p:nvPr>
            <p:ph type="sldNum" sz="quarter" idx="5"/>
          </p:nvPr>
        </p:nvSpPr>
        <p:spPr/>
        <p:txBody>
          <a:bodyPr/>
          <a:lstStyle/>
          <a:p>
            <a:fld id="{2802EF1F-F7F5-402C-9C4D-5E9D07E009AA}" type="slidenum">
              <a:rPr lang="lv-LV" smtClean="0"/>
              <a:t>24</a:t>
            </a:fld>
            <a:endParaRPr lang="lv-LV"/>
          </a:p>
        </p:txBody>
      </p:sp>
    </p:spTree>
    <p:extLst>
      <p:ext uri="{BB962C8B-B14F-4D97-AF65-F5344CB8AC3E}">
        <p14:creationId xmlns:p14="http://schemas.microsoft.com/office/powerpoint/2010/main" val="3258524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D4C0A-6B90-EC6D-4459-53A48FC6D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7C8EB-A53F-CF37-EABA-378603028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BA0D0-FFB2-EFA6-30D3-2FB90CBACDF4}"/>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AE0CEC74-D377-77BF-C5F2-E2E51AF3A8B7}"/>
              </a:ext>
            </a:extLst>
          </p:cNvPr>
          <p:cNvSpPr>
            <a:spLocks noGrp="1"/>
          </p:cNvSpPr>
          <p:nvPr>
            <p:ph type="sldNum" sz="quarter" idx="5"/>
          </p:nvPr>
        </p:nvSpPr>
        <p:spPr/>
        <p:txBody>
          <a:bodyPr/>
          <a:lstStyle/>
          <a:p>
            <a:fld id="{2802EF1F-F7F5-402C-9C4D-5E9D07E009AA}" type="slidenum">
              <a:rPr lang="lv-LV" smtClean="0"/>
              <a:t>25</a:t>
            </a:fld>
            <a:endParaRPr lang="lv-LV"/>
          </a:p>
        </p:txBody>
      </p:sp>
    </p:spTree>
    <p:extLst>
      <p:ext uri="{BB962C8B-B14F-4D97-AF65-F5344CB8AC3E}">
        <p14:creationId xmlns:p14="http://schemas.microsoft.com/office/powerpoint/2010/main" val="340333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95033-0577-874B-DBD6-B1A1D5C4C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7234C-DA7B-01E3-7C9C-227663AB14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D5581-7B44-E7EB-4725-93D4889CABD9}"/>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26B6C2B4-BB35-ABD2-5568-C069DE1AFCF5}"/>
              </a:ext>
            </a:extLst>
          </p:cNvPr>
          <p:cNvSpPr>
            <a:spLocks noGrp="1"/>
          </p:cNvSpPr>
          <p:nvPr>
            <p:ph type="sldNum" sz="quarter" idx="5"/>
          </p:nvPr>
        </p:nvSpPr>
        <p:spPr/>
        <p:txBody>
          <a:bodyPr/>
          <a:lstStyle/>
          <a:p>
            <a:fld id="{2802EF1F-F7F5-402C-9C4D-5E9D07E009AA}" type="slidenum">
              <a:rPr lang="lv-LV" smtClean="0"/>
              <a:t>26</a:t>
            </a:fld>
            <a:endParaRPr lang="lv-LV"/>
          </a:p>
        </p:txBody>
      </p:sp>
    </p:spTree>
    <p:extLst>
      <p:ext uri="{BB962C8B-B14F-4D97-AF65-F5344CB8AC3E}">
        <p14:creationId xmlns:p14="http://schemas.microsoft.com/office/powerpoint/2010/main" val="4287502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FAF3D-20EF-8728-F7BB-63B77F24E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23D37-946D-62C6-B39B-12EA71524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00584-82F0-525D-8BC6-DF05DAAA5BE5}"/>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15E1B2F1-D239-8B2F-B9F1-4AF285623721}"/>
              </a:ext>
            </a:extLst>
          </p:cNvPr>
          <p:cNvSpPr>
            <a:spLocks noGrp="1"/>
          </p:cNvSpPr>
          <p:nvPr>
            <p:ph type="sldNum" sz="quarter" idx="5"/>
          </p:nvPr>
        </p:nvSpPr>
        <p:spPr/>
        <p:txBody>
          <a:bodyPr/>
          <a:lstStyle/>
          <a:p>
            <a:fld id="{2802EF1F-F7F5-402C-9C4D-5E9D07E009AA}" type="slidenum">
              <a:rPr lang="lv-LV" smtClean="0"/>
              <a:t>27</a:t>
            </a:fld>
            <a:endParaRPr lang="lv-LV"/>
          </a:p>
        </p:txBody>
      </p:sp>
    </p:spTree>
    <p:extLst>
      <p:ext uri="{BB962C8B-B14F-4D97-AF65-F5344CB8AC3E}">
        <p14:creationId xmlns:p14="http://schemas.microsoft.com/office/powerpoint/2010/main" val="1170120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319E8-47F9-AA4F-BCFA-C64EE6D54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310CE-62C4-A267-6834-7F71B3539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A0B58-6BE4-5E49-BC82-A58A488F75A9}"/>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03786F7B-472D-910F-FB3E-7C4C745CC155}"/>
              </a:ext>
            </a:extLst>
          </p:cNvPr>
          <p:cNvSpPr>
            <a:spLocks noGrp="1"/>
          </p:cNvSpPr>
          <p:nvPr>
            <p:ph type="sldNum" sz="quarter" idx="5"/>
          </p:nvPr>
        </p:nvSpPr>
        <p:spPr/>
        <p:txBody>
          <a:bodyPr/>
          <a:lstStyle/>
          <a:p>
            <a:fld id="{2802EF1F-F7F5-402C-9C4D-5E9D07E009AA}" type="slidenum">
              <a:rPr lang="lv-LV" smtClean="0"/>
              <a:t>28</a:t>
            </a:fld>
            <a:endParaRPr lang="lv-LV"/>
          </a:p>
        </p:txBody>
      </p:sp>
    </p:spTree>
    <p:extLst>
      <p:ext uri="{BB962C8B-B14F-4D97-AF65-F5344CB8AC3E}">
        <p14:creationId xmlns:p14="http://schemas.microsoft.com/office/powerpoint/2010/main" val="226069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26956-BAA4-B102-1F48-F04563098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20F65-FF27-BCA7-AE68-E1E3A6918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3EAD0-C3CD-714E-56E9-087E65FC4ED4}"/>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6E9773A5-4220-E199-B0A9-55F8F29BBC80}"/>
              </a:ext>
            </a:extLst>
          </p:cNvPr>
          <p:cNvSpPr>
            <a:spLocks noGrp="1"/>
          </p:cNvSpPr>
          <p:nvPr>
            <p:ph type="sldNum" sz="quarter" idx="5"/>
          </p:nvPr>
        </p:nvSpPr>
        <p:spPr/>
        <p:txBody>
          <a:bodyPr/>
          <a:lstStyle/>
          <a:p>
            <a:fld id="{2802EF1F-F7F5-402C-9C4D-5E9D07E009AA}" type="slidenum">
              <a:rPr lang="lv-LV" smtClean="0"/>
              <a:t>4</a:t>
            </a:fld>
            <a:endParaRPr lang="lv-LV"/>
          </a:p>
        </p:txBody>
      </p:sp>
    </p:spTree>
    <p:extLst>
      <p:ext uri="{BB962C8B-B14F-4D97-AF65-F5344CB8AC3E}">
        <p14:creationId xmlns:p14="http://schemas.microsoft.com/office/powerpoint/2010/main" val="50155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A28A-5A61-0D94-D116-C93B44062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6A547-2DC2-5623-0708-B62BDABDB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891EC-C12E-C511-4181-8AAD5312D868}"/>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949D7D62-8730-F004-26F4-9DFF9A3FBD18}"/>
              </a:ext>
            </a:extLst>
          </p:cNvPr>
          <p:cNvSpPr>
            <a:spLocks noGrp="1"/>
          </p:cNvSpPr>
          <p:nvPr>
            <p:ph type="sldNum" sz="quarter" idx="5"/>
          </p:nvPr>
        </p:nvSpPr>
        <p:spPr/>
        <p:txBody>
          <a:bodyPr/>
          <a:lstStyle/>
          <a:p>
            <a:fld id="{2802EF1F-F7F5-402C-9C4D-5E9D07E009AA}" type="slidenum">
              <a:rPr lang="lv-LV" smtClean="0"/>
              <a:t>5</a:t>
            </a:fld>
            <a:endParaRPr lang="lv-LV"/>
          </a:p>
        </p:txBody>
      </p:sp>
    </p:spTree>
    <p:extLst>
      <p:ext uri="{BB962C8B-B14F-4D97-AF65-F5344CB8AC3E}">
        <p14:creationId xmlns:p14="http://schemas.microsoft.com/office/powerpoint/2010/main" val="328500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E4B3-1A63-DB72-7D02-722ADD7FE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38E9C-9EF6-92DF-ABB6-B4151DBAB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441ED-C6E3-51D4-0B25-B302353E74D5}"/>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AA5114BC-59BB-DDDE-A468-81C5D3F9E85A}"/>
              </a:ext>
            </a:extLst>
          </p:cNvPr>
          <p:cNvSpPr>
            <a:spLocks noGrp="1"/>
          </p:cNvSpPr>
          <p:nvPr>
            <p:ph type="sldNum" sz="quarter" idx="5"/>
          </p:nvPr>
        </p:nvSpPr>
        <p:spPr/>
        <p:txBody>
          <a:bodyPr/>
          <a:lstStyle/>
          <a:p>
            <a:fld id="{2802EF1F-F7F5-402C-9C4D-5E9D07E009AA}" type="slidenum">
              <a:rPr lang="lv-LV" smtClean="0"/>
              <a:t>6</a:t>
            </a:fld>
            <a:endParaRPr lang="lv-LV"/>
          </a:p>
        </p:txBody>
      </p:sp>
    </p:spTree>
    <p:extLst>
      <p:ext uri="{BB962C8B-B14F-4D97-AF65-F5344CB8AC3E}">
        <p14:creationId xmlns:p14="http://schemas.microsoft.com/office/powerpoint/2010/main" val="309420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6293F-CCA8-F6DC-72C3-3BD26835D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A6753-A240-83AC-AF4E-B1C35F1B8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64C76-81F5-26E1-E167-A8E2CB89090A}"/>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ED70B9DE-5A29-B58E-D796-80DA28B62D4B}"/>
              </a:ext>
            </a:extLst>
          </p:cNvPr>
          <p:cNvSpPr>
            <a:spLocks noGrp="1"/>
          </p:cNvSpPr>
          <p:nvPr>
            <p:ph type="sldNum" sz="quarter" idx="5"/>
          </p:nvPr>
        </p:nvSpPr>
        <p:spPr/>
        <p:txBody>
          <a:bodyPr/>
          <a:lstStyle/>
          <a:p>
            <a:fld id="{2802EF1F-F7F5-402C-9C4D-5E9D07E009AA}" type="slidenum">
              <a:rPr lang="lv-LV" smtClean="0"/>
              <a:t>7</a:t>
            </a:fld>
            <a:endParaRPr lang="lv-LV"/>
          </a:p>
        </p:txBody>
      </p:sp>
    </p:spTree>
    <p:extLst>
      <p:ext uri="{BB962C8B-B14F-4D97-AF65-F5344CB8AC3E}">
        <p14:creationId xmlns:p14="http://schemas.microsoft.com/office/powerpoint/2010/main" val="200858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ED4B-0B57-9529-849F-593331ADE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0761F-D2BF-7E54-9E05-97C0725DF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6CCA2-AA18-538D-8085-FC9FA9F7D86F}"/>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1005ADE2-BAA4-50A5-CF22-942ECB0EF946}"/>
              </a:ext>
            </a:extLst>
          </p:cNvPr>
          <p:cNvSpPr>
            <a:spLocks noGrp="1"/>
          </p:cNvSpPr>
          <p:nvPr>
            <p:ph type="sldNum" sz="quarter" idx="5"/>
          </p:nvPr>
        </p:nvSpPr>
        <p:spPr/>
        <p:txBody>
          <a:bodyPr/>
          <a:lstStyle/>
          <a:p>
            <a:fld id="{2802EF1F-F7F5-402C-9C4D-5E9D07E009AA}" type="slidenum">
              <a:rPr lang="lv-LV" smtClean="0"/>
              <a:t>8</a:t>
            </a:fld>
            <a:endParaRPr lang="lv-LV"/>
          </a:p>
        </p:txBody>
      </p:sp>
    </p:spTree>
    <p:extLst>
      <p:ext uri="{BB962C8B-B14F-4D97-AF65-F5344CB8AC3E}">
        <p14:creationId xmlns:p14="http://schemas.microsoft.com/office/powerpoint/2010/main" val="254856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B460-6E8E-0253-B9B4-AF981B3D7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D5EC6-B194-8F3B-50B4-8BE7199E9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BFF6E-B945-777F-63CF-AE7EF84E27C9}"/>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F2C71FE2-5727-DCED-F888-E2E153C409CD}"/>
              </a:ext>
            </a:extLst>
          </p:cNvPr>
          <p:cNvSpPr>
            <a:spLocks noGrp="1"/>
          </p:cNvSpPr>
          <p:nvPr>
            <p:ph type="sldNum" sz="quarter" idx="5"/>
          </p:nvPr>
        </p:nvSpPr>
        <p:spPr/>
        <p:txBody>
          <a:bodyPr/>
          <a:lstStyle/>
          <a:p>
            <a:fld id="{2802EF1F-F7F5-402C-9C4D-5E9D07E009AA}" type="slidenum">
              <a:rPr lang="lv-LV" smtClean="0"/>
              <a:t>9</a:t>
            </a:fld>
            <a:endParaRPr lang="lv-LV"/>
          </a:p>
        </p:txBody>
      </p:sp>
    </p:spTree>
    <p:extLst>
      <p:ext uri="{BB962C8B-B14F-4D97-AF65-F5344CB8AC3E}">
        <p14:creationId xmlns:p14="http://schemas.microsoft.com/office/powerpoint/2010/main" val="309620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A437D-BEF1-658E-5188-8C5709651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BFB5C-D72D-5AAF-C213-726900F72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C0BF5-3C60-5DF3-B14B-33FD50517112}"/>
              </a:ext>
            </a:extLst>
          </p:cNvPr>
          <p:cNvSpPr>
            <a:spLocks noGrp="1"/>
          </p:cNvSpPr>
          <p:nvPr>
            <p:ph type="body" idx="1"/>
          </p:nvPr>
        </p:nvSpPr>
        <p:spPr/>
        <p:txBody>
          <a:bodyPr/>
          <a:lstStyle/>
          <a:p>
            <a:pPr algn="just"/>
            <a:r>
              <a:rPr lang="lv-LV" sz="1800" dirty="0">
                <a:effectLst/>
                <a:latin typeface="Times New Roman" panose="02020603050405020304" pitchFamily="18" charset="0"/>
                <a:ea typeface="Times New Roman" panose="02020603050405020304" pitchFamily="18" charset="0"/>
              </a:rPr>
              <a:t>No grozījumu anotācijas:  </a:t>
            </a:r>
          </a:p>
          <a:p>
            <a:pPr algn="just"/>
            <a:r>
              <a:rPr lang="lv-LV" sz="1800" dirty="0">
                <a:effectLst/>
                <a:latin typeface="Times New Roman" panose="02020603050405020304" pitchFamily="18" charset="0"/>
                <a:ea typeface="Times New Roman" panose="02020603050405020304" pitchFamily="18" charset="0"/>
              </a:rPr>
              <a:t>[5] Ar AIBN tika ieviesta jauna projektēšanas pamatne – būvju situācijas plāns, kas ļāva atsevišķos gadījumos samazināt izmaksas attiecībā uz nepieciešamību rasējumus sagatavot uz topogrāfijas plāna pamatnes. Būvju situācijas plānu varēs izmantot arī ierosinot elektroenerģijas būvju būvniecību. Būvju situācijas plāns ir izmantojams vienmēr, ja pašvaldības vai personas, kurai pašvaldība deleģējusi augstas detalizācijas topogrāfiskās informācijas datubāzes uzturēšanu, ir augstas detalizācijas topogrāfiskā informācija par zemes gabalu, kurā ir plānota būvdarbu veikšana. </a:t>
            </a:r>
          </a:p>
          <a:p>
            <a:pPr algn="just">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Savukārt gadījumos, kad tiks plānota gaisvada elektrolīnijas (elektrolīnija, kuras vadi vai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piekarkabeļi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nostiprināti balstos noteiktā augstumā virs zemes) nojaukšana (demontāža) kā projektēšanas pamatni varēs izmantot inženiertīklu izvietojuma shēmu, kas ir Latvijas Ģeotelpiskās informācijas aģentūras sagatavotu pēdējā cikla augstākās izšķirtspējas </a:t>
            </a:r>
            <a:r>
              <a:rPr lang="lv-LV" sz="1800" b="1" dirty="0" err="1">
                <a:effectLst/>
                <a:latin typeface="Times New Roman" panose="02020603050405020304" pitchFamily="18" charset="0"/>
                <a:ea typeface="Times New Roman" panose="02020603050405020304" pitchFamily="18" charset="0"/>
                <a:cs typeface="Times New Roman" panose="02020603050405020304" pitchFamily="18" charset="0"/>
              </a:rPr>
              <a:t>ortofotokaršu</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ielu sarkano līniju, zemes vienību robežu un to kadastra apzīmējumu un zemes vienību daļu un to kadastra apzīmējumu, inženiertīklu īpašnieku sagatavotu inženiertīklu novietojuma plānu shematisks attēlojums (kompilācija) vizuāli uztveramā formā.</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Jēdziens “situācijas plāns” ir nošķirams no jēdziena “būvju situācijās plāns” un tiek lietots Ministru kabineta 2011.gada 27.decembra noteikumu Nr.1019 “Zemes kadastrālās uzmērīšanas noteikumi” izpratnē.</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12D95CBE-0A0E-E0C8-2BB3-E50A5F31E5AF}"/>
              </a:ext>
            </a:extLst>
          </p:cNvPr>
          <p:cNvSpPr>
            <a:spLocks noGrp="1"/>
          </p:cNvSpPr>
          <p:nvPr>
            <p:ph type="sldNum" sz="quarter" idx="5"/>
          </p:nvPr>
        </p:nvSpPr>
        <p:spPr/>
        <p:txBody>
          <a:bodyPr/>
          <a:lstStyle/>
          <a:p>
            <a:fld id="{2802EF1F-F7F5-402C-9C4D-5E9D07E009AA}" type="slidenum">
              <a:rPr lang="lv-LV" smtClean="0"/>
              <a:t>10</a:t>
            </a:fld>
            <a:endParaRPr lang="lv-LV"/>
          </a:p>
        </p:txBody>
      </p:sp>
    </p:spTree>
    <p:extLst>
      <p:ext uri="{BB962C8B-B14F-4D97-AF65-F5344CB8AC3E}">
        <p14:creationId xmlns:p14="http://schemas.microsoft.com/office/powerpoint/2010/main" val="215371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u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1EADA53-8D1D-4394-A903-BF9078879AA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5834"/>
          <a:stretch/>
        </p:blipFill>
        <p:spPr>
          <a:xfrm>
            <a:off x="0" y="0"/>
            <a:ext cx="7823200" cy="6858000"/>
          </a:xfrm>
          <a:prstGeom prst="rect">
            <a:avLst/>
          </a:prstGeom>
        </p:spPr>
      </p:pic>
      <p:sp>
        <p:nvSpPr>
          <p:cNvPr id="2" name="Title 1"/>
          <p:cNvSpPr>
            <a:spLocks noGrp="1"/>
          </p:cNvSpPr>
          <p:nvPr>
            <p:ph type="ctrTitle"/>
          </p:nvPr>
        </p:nvSpPr>
        <p:spPr>
          <a:xfrm>
            <a:off x="477733" y="2276475"/>
            <a:ext cx="4573691" cy="2086725"/>
          </a:xfrm>
        </p:spPr>
        <p:txBody>
          <a:bodyPr wrap="square" anchor="t" anchorCtr="0">
            <a:spAutoFit/>
          </a:bodyPr>
          <a:lstStyle>
            <a:lvl1pPr algn="l">
              <a:defRPr sz="48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2969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laza">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B0BE864-13BC-4A78-9980-23AB00B26164}"/>
              </a:ext>
            </a:extLst>
          </p:cNvPr>
          <p:cNvSpPr>
            <a:spLocks noGrp="1"/>
          </p:cNvSpPr>
          <p:nvPr>
            <p:ph type="pic" sz="quarter" idx="14"/>
          </p:nvPr>
        </p:nvSpPr>
        <p:spPr>
          <a:xfrm>
            <a:off x="3057619" y="1689025"/>
            <a:ext cx="5017994" cy="4424100"/>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8" name="Picture Placeholder 27">
            <a:extLst>
              <a:ext uri="{FF2B5EF4-FFF2-40B4-BE49-F238E27FC236}">
                <a16:creationId xmlns:a16="http://schemas.microsoft.com/office/drawing/2014/main" id="{DEC37B08-F56C-4461-83A4-FDF76DD5BBFC}"/>
              </a:ext>
            </a:extLst>
          </p:cNvPr>
          <p:cNvSpPr>
            <a:spLocks noGrp="1"/>
          </p:cNvSpPr>
          <p:nvPr>
            <p:ph type="pic" sz="quarter" idx="18"/>
          </p:nvPr>
        </p:nvSpPr>
        <p:spPr>
          <a:xfrm>
            <a:off x="8542926" y="1689025"/>
            <a:ext cx="2280738" cy="2010806"/>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9" name="Picture Placeholder 28">
            <a:extLst>
              <a:ext uri="{FF2B5EF4-FFF2-40B4-BE49-F238E27FC236}">
                <a16:creationId xmlns:a16="http://schemas.microsoft.com/office/drawing/2014/main" id="{52811A74-9249-4A0F-A279-8B103976CC95}"/>
              </a:ext>
            </a:extLst>
          </p:cNvPr>
          <p:cNvSpPr>
            <a:spLocks noGrp="1"/>
          </p:cNvSpPr>
          <p:nvPr>
            <p:ph type="pic" sz="quarter" idx="19"/>
          </p:nvPr>
        </p:nvSpPr>
        <p:spPr>
          <a:xfrm>
            <a:off x="8542926" y="4093179"/>
            <a:ext cx="2280738" cy="2010806"/>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6" name="Title Placeholder 1">
            <a:extLst>
              <a:ext uri="{FF2B5EF4-FFF2-40B4-BE49-F238E27FC236}">
                <a16:creationId xmlns:a16="http://schemas.microsoft.com/office/drawing/2014/main" id="{ECB1CC03-A148-8C4B-A53A-7A6C7F19FCFB}"/>
              </a:ext>
            </a:extLst>
          </p:cNvPr>
          <p:cNvSpPr>
            <a:spLocks noGrp="1"/>
          </p:cNvSpPr>
          <p:nvPr>
            <p:ph type="title"/>
          </p:nvPr>
        </p:nvSpPr>
        <p:spPr>
          <a:xfrm>
            <a:off x="3035300" y="1044788"/>
            <a:ext cx="8137525" cy="369332"/>
          </a:xfrm>
          <a:prstGeom prst="rect">
            <a:avLst/>
          </a:prstGeom>
        </p:spPr>
        <p:txBody>
          <a:bodyPr vert="horz" wrap="square" lIns="0" tIns="45720" rIns="91440" bIns="4572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3530932784"/>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laza+teksts">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3B68EEA-F811-4730-9C38-8F24038E10E2}"/>
              </a:ext>
            </a:extLst>
          </p:cNvPr>
          <p:cNvSpPr>
            <a:spLocks noGrp="1"/>
          </p:cNvSpPr>
          <p:nvPr>
            <p:ph idx="1"/>
          </p:nvPr>
        </p:nvSpPr>
        <p:spPr>
          <a:xfrm>
            <a:off x="3035300" y="4220750"/>
            <a:ext cx="8137525" cy="1615699"/>
          </a:xfrm>
        </p:spPr>
        <p:txBody>
          <a:bodyPr wrap="square" lIns="0" tIns="0" rIns="0">
            <a:spAutoFit/>
          </a:bodyPr>
          <a:lstStyle>
            <a:lvl1pPr>
              <a:lnSpc>
                <a:spcPts val="2500"/>
              </a:lnSpc>
              <a:spcBef>
                <a:spcPts val="0"/>
              </a:spcBef>
              <a:defRPr sz="1600"/>
            </a:lvl1pPr>
            <a:lvl2pPr>
              <a:lnSpc>
                <a:spcPts val="2500"/>
              </a:lnSpc>
              <a:spcBef>
                <a:spcPts val="0"/>
              </a:spcBef>
              <a:defRPr sz="1600"/>
            </a:lvl2pPr>
            <a:lvl3pPr>
              <a:lnSpc>
                <a:spcPts val="2500"/>
              </a:lnSpc>
              <a:spcBef>
                <a:spcPts val="0"/>
              </a:spcBef>
              <a:defRPr sz="1600"/>
            </a:lvl3pPr>
            <a:lvl4pPr>
              <a:lnSpc>
                <a:spcPts val="2500"/>
              </a:lnSpc>
              <a:spcBef>
                <a:spcPts val="0"/>
              </a:spcBef>
              <a:defRPr sz="1600"/>
            </a:lvl4pPr>
            <a:lvl5pPr>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7667398F-59C3-4C16-A007-2BD55FF3DE6D}"/>
              </a:ext>
            </a:extLst>
          </p:cNvPr>
          <p:cNvSpPr>
            <a:spLocks noGrp="1"/>
          </p:cNvSpPr>
          <p:nvPr>
            <p:ph type="pic" sz="quarter" idx="14"/>
          </p:nvPr>
        </p:nvSpPr>
        <p:spPr>
          <a:xfrm>
            <a:off x="3035300" y="1651613"/>
            <a:ext cx="2535826" cy="2235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5" name="Picture Placeholder 24">
            <a:extLst>
              <a:ext uri="{FF2B5EF4-FFF2-40B4-BE49-F238E27FC236}">
                <a16:creationId xmlns:a16="http://schemas.microsoft.com/office/drawing/2014/main" id="{854AC47C-71B3-4BF5-9BE5-E5493D82AEBF}"/>
              </a:ext>
            </a:extLst>
          </p:cNvPr>
          <p:cNvSpPr>
            <a:spLocks noGrp="1"/>
          </p:cNvSpPr>
          <p:nvPr>
            <p:ph type="pic" sz="quarter" idx="17"/>
          </p:nvPr>
        </p:nvSpPr>
        <p:spPr>
          <a:xfrm>
            <a:off x="6096000" y="1651613"/>
            <a:ext cx="2535826" cy="2235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6" name="Picture Placeholder 25">
            <a:extLst>
              <a:ext uri="{FF2B5EF4-FFF2-40B4-BE49-F238E27FC236}">
                <a16:creationId xmlns:a16="http://schemas.microsoft.com/office/drawing/2014/main" id="{2FA1062A-BFB9-4107-93AE-DA971C2029F2}"/>
              </a:ext>
            </a:extLst>
          </p:cNvPr>
          <p:cNvSpPr>
            <a:spLocks noGrp="1"/>
          </p:cNvSpPr>
          <p:nvPr>
            <p:ph type="pic" sz="quarter" idx="18"/>
          </p:nvPr>
        </p:nvSpPr>
        <p:spPr>
          <a:xfrm>
            <a:off x="9083675" y="1651613"/>
            <a:ext cx="2535826" cy="2235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7" name="Title Placeholder 1">
            <a:extLst>
              <a:ext uri="{FF2B5EF4-FFF2-40B4-BE49-F238E27FC236}">
                <a16:creationId xmlns:a16="http://schemas.microsoft.com/office/drawing/2014/main" id="{2479BBF3-AF30-6645-A902-FEA0611D04F3}"/>
              </a:ext>
            </a:extLst>
          </p:cNvPr>
          <p:cNvSpPr>
            <a:spLocks noGrp="1"/>
          </p:cNvSpPr>
          <p:nvPr>
            <p:ph type="title"/>
          </p:nvPr>
        </p:nvSpPr>
        <p:spPr>
          <a:xfrm>
            <a:off x="3035300" y="1044788"/>
            <a:ext cx="8137525" cy="369332"/>
          </a:xfrm>
          <a:prstGeom prst="rect">
            <a:avLst/>
          </a:prstGeom>
        </p:spPr>
        <p:txBody>
          <a:bodyPr vert="horz" wrap="square" lIns="0" tIns="45720" rIns="91440" bIns="4572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3150772050"/>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pakstitu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203C5AC-9BCC-4D4D-ADC0-24FA4A58D10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5834"/>
          <a:stretch/>
        </p:blipFill>
        <p:spPr>
          <a:xfrm>
            <a:off x="0" y="0"/>
            <a:ext cx="7823200" cy="6858000"/>
          </a:xfrm>
          <a:prstGeom prst="rect">
            <a:avLst/>
          </a:prstGeom>
        </p:spPr>
      </p:pic>
      <p:sp>
        <p:nvSpPr>
          <p:cNvPr id="2" name="Title 1"/>
          <p:cNvSpPr>
            <a:spLocks noGrp="1"/>
          </p:cNvSpPr>
          <p:nvPr>
            <p:ph type="ctrTitle"/>
          </p:nvPr>
        </p:nvSpPr>
        <p:spPr>
          <a:xfrm>
            <a:off x="477733" y="2276475"/>
            <a:ext cx="4573691" cy="867930"/>
          </a:xfrm>
        </p:spPr>
        <p:txBody>
          <a:bodyPr wrap="square" anchor="t" anchorCtr="0">
            <a:spAutoFit/>
          </a:bodyPr>
          <a:lstStyle>
            <a:lvl1pPr algn="l">
              <a:defRPr sz="28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5488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il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CD57859-76D4-4A66-8365-1C0D3A88439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 r="70250"/>
          <a:stretch/>
        </p:blipFill>
        <p:spPr>
          <a:xfrm>
            <a:off x="-1737" y="0"/>
            <a:ext cx="3628857" cy="6858000"/>
          </a:xfrm>
          <a:prstGeom prst="rect">
            <a:avLst/>
          </a:prstGeom>
        </p:spPr>
      </p:pic>
    </p:spTree>
    <p:extLst>
      <p:ext uri="{BB962C8B-B14F-4D97-AF65-F5344CB8AC3E}">
        <p14:creationId xmlns:p14="http://schemas.microsoft.com/office/powerpoint/2010/main" val="576347141"/>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ilde+tek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1D5F581-C595-4C56-B03B-A8291AD4EF4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41850" y="0"/>
            <a:ext cx="7550150" cy="6858000"/>
          </a:xfrm>
          <a:prstGeom prst="rect">
            <a:avLst/>
          </a:prstGeom>
        </p:spPr>
      </p:pic>
      <p:sp>
        <p:nvSpPr>
          <p:cNvPr id="8" name="Title 1">
            <a:extLst>
              <a:ext uri="{FF2B5EF4-FFF2-40B4-BE49-F238E27FC236}">
                <a16:creationId xmlns:a16="http://schemas.microsoft.com/office/drawing/2014/main" id="{B3F5BC25-AEA6-704F-B901-D843AC303ABA}"/>
              </a:ext>
            </a:extLst>
          </p:cNvPr>
          <p:cNvSpPr>
            <a:spLocks noGrp="1"/>
          </p:cNvSpPr>
          <p:nvPr>
            <p:ph type="title"/>
          </p:nvPr>
        </p:nvSpPr>
        <p:spPr>
          <a:xfrm>
            <a:off x="7067550" y="1044787"/>
            <a:ext cx="4105275" cy="239501"/>
          </a:xfrm>
        </p:spPr>
        <p:txBody>
          <a:bodyPr rIns="0"/>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CEC2863D-26D4-7D42-91B8-19BF539FE382}"/>
              </a:ext>
            </a:extLst>
          </p:cNvPr>
          <p:cNvSpPr>
            <a:spLocks noGrp="1"/>
          </p:cNvSpPr>
          <p:nvPr>
            <p:ph idx="1"/>
          </p:nvPr>
        </p:nvSpPr>
        <p:spPr>
          <a:xfrm>
            <a:off x="7067550" y="2276475"/>
            <a:ext cx="4105275" cy="1615699"/>
          </a:xfrm>
        </p:spPr>
        <p:txBody>
          <a:bodyPr lIns="0" tIns="0" rIns="0">
            <a:spAutoFit/>
          </a:bodyPr>
          <a:lstStyle>
            <a:lvl1pPr algn="just">
              <a:lnSpc>
                <a:spcPts val="2500"/>
              </a:lnSpc>
              <a:spcBef>
                <a:spcPts val="0"/>
              </a:spcBef>
              <a:defRPr sz="1600"/>
            </a:lvl1pPr>
            <a:lvl2pPr>
              <a:lnSpc>
                <a:spcPts val="2500"/>
              </a:lnSpc>
              <a:spcBef>
                <a:spcPts val="0"/>
              </a:spcBef>
              <a:defRPr sz="1600"/>
            </a:lvl2pPr>
            <a:lvl3pPr>
              <a:lnSpc>
                <a:spcPts val="2500"/>
              </a:lnSpc>
              <a:spcBef>
                <a:spcPts val="0"/>
              </a:spcBef>
              <a:defRPr sz="1600"/>
            </a:lvl3pPr>
            <a:lvl4pPr>
              <a:lnSpc>
                <a:spcPts val="2500"/>
              </a:lnSpc>
              <a:spcBef>
                <a:spcPts val="0"/>
              </a:spcBef>
              <a:defRPr sz="1600"/>
            </a:lvl4pPr>
            <a:lvl5pPr>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2CD5-86EF-4675-88F9-5EAD21598DD5}"/>
              </a:ext>
            </a:extLst>
          </p:cNvPr>
          <p:cNvSpPr>
            <a:spLocks noGrp="1"/>
          </p:cNvSpPr>
          <p:nvPr>
            <p:ph type="body" sz="quarter" idx="10" hasCustomPrompt="1"/>
          </p:nvPr>
        </p:nvSpPr>
        <p:spPr>
          <a:xfrm>
            <a:off x="7067550" y="1457776"/>
            <a:ext cx="4105275" cy="239501"/>
          </a:xfrm>
        </p:spPr>
        <p:txBody>
          <a:bodyPr/>
          <a:lstStyle>
            <a:lvl1pPr>
              <a:defRPr>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pic>
        <p:nvPicPr>
          <p:cNvPr id="10" name="Graphic 9">
            <a:extLst>
              <a:ext uri="{FF2B5EF4-FFF2-40B4-BE49-F238E27FC236}">
                <a16:creationId xmlns:a16="http://schemas.microsoft.com/office/drawing/2014/main" id="{0B54DA2D-AAFC-4323-B40D-C6DC70299DF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92958" y="6205102"/>
            <a:ext cx="877166" cy="369333"/>
          </a:xfrm>
          <a:prstGeom prst="rect">
            <a:avLst/>
          </a:prstGeom>
        </p:spPr>
      </p:pic>
      <p:pic>
        <p:nvPicPr>
          <p:cNvPr id="14" name="Graphic 13">
            <a:extLst>
              <a:ext uri="{FF2B5EF4-FFF2-40B4-BE49-F238E27FC236}">
                <a16:creationId xmlns:a16="http://schemas.microsoft.com/office/drawing/2014/main" id="{7CD95655-AEDC-4EC0-AF1E-E30F1ACC5D5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 y="0"/>
            <a:ext cx="12191998" cy="6857999"/>
          </a:xfrm>
          <a:prstGeom prst="rect">
            <a:avLst/>
          </a:prstGeom>
        </p:spPr>
      </p:pic>
    </p:spTree>
    <p:extLst>
      <p:ext uri="{BB962C8B-B14F-4D97-AF65-F5344CB8AC3E}">
        <p14:creationId xmlns:p14="http://schemas.microsoft.com/office/powerpoint/2010/main" val="3155105137"/>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pamats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E0741D8-8AA9-4243-85C0-7AEAE3CF870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0" r="66362"/>
          <a:stretch/>
        </p:blipFill>
        <p:spPr>
          <a:xfrm>
            <a:off x="-2383" y="1"/>
            <a:ext cx="4103671" cy="6857999"/>
          </a:xfrm>
          <a:prstGeom prst="rect">
            <a:avLst/>
          </a:prstGeom>
        </p:spPr>
      </p:pic>
      <p:sp>
        <p:nvSpPr>
          <p:cNvPr id="2" name="Title 1"/>
          <p:cNvSpPr>
            <a:spLocks noGrp="1"/>
          </p:cNvSpPr>
          <p:nvPr>
            <p:ph type="title"/>
          </p:nvPr>
        </p:nvSpPr>
        <p:spPr>
          <a:xfrm>
            <a:off x="570864" y="2303425"/>
            <a:ext cx="2464435" cy="1338828"/>
          </a:xfrm>
        </p:spPr>
        <p:txBody>
          <a:bodyPr/>
          <a:lstStyle>
            <a:lvl1pPr>
              <a:defRPr sz="30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051425" y="1284289"/>
            <a:ext cx="6121400" cy="1615699"/>
          </a:xfrm>
        </p:spPr>
        <p:txBody>
          <a:bodyPr>
            <a:spAutoFit/>
          </a:bodyPr>
          <a:lstStyle>
            <a:lvl1pPr algn="just">
              <a:lnSpc>
                <a:spcPts val="2500"/>
              </a:lnSpc>
              <a:spcBef>
                <a:spcPts val="0"/>
              </a:spcBef>
              <a:defRPr sz="1600" spc="0" baseline="0">
                <a:solidFill>
                  <a:schemeClr val="tx2"/>
                </a:solidFill>
              </a:defRPr>
            </a:lvl1pPr>
            <a:lvl2pPr algn="just">
              <a:lnSpc>
                <a:spcPts val="2500"/>
              </a:lnSpc>
              <a:spcBef>
                <a:spcPts val="0"/>
              </a:spcBef>
              <a:defRPr sz="1600" spc="0" baseline="0">
                <a:solidFill>
                  <a:schemeClr val="tx2"/>
                </a:solidFill>
              </a:defRPr>
            </a:lvl2pPr>
            <a:lvl3pPr algn="just">
              <a:lnSpc>
                <a:spcPts val="2500"/>
              </a:lnSpc>
              <a:spcBef>
                <a:spcPts val="0"/>
              </a:spcBef>
              <a:defRPr sz="1600" spc="0" baseline="0">
                <a:solidFill>
                  <a:schemeClr val="tx2"/>
                </a:solidFill>
              </a:defRPr>
            </a:lvl3pPr>
            <a:lvl4pPr algn="just">
              <a:lnSpc>
                <a:spcPts val="2500"/>
              </a:lnSpc>
              <a:spcBef>
                <a:spcPts val="0"/>
              </a:spcBef>
              <a:defRPr sz="1600" spc="0" baseline="0">
                <a:solidFill>
                  <a:schemeClr val="tx2"/>
                </a:solidFill>
              </a:defRPr>
            </a:lvl4pPr>
            <a:lvl5pPr algn="just">
              <a:lnSpc>
                <a:spcPts val="2500"/>
              </a:lnSpc>
              <a:spcBef>
                <a:spcPts val="0"/>
              </a:spcBef>
              <a:defRPr sz="1600" spc="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656798"/>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amats2 + 4 bildes">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B156236A-008B-8449-91C8-E135C49E78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0" r="66362"/>
          <a:stretch/>
        </p:blipFill>
        <p:spPr>
          <a:xfrm>
            <a:off x="-2383" y="1"/>
            <a:ext cx="4103671" cy="6857999"/>
          </a:xfrm>
          <a:prstGeom prst="rect">
            <a:avLst/>
          </a:prstGeom>
        </p:spPr>
      </p:pic>
      <p:sp>
        <p:nvSpPr>
          <p:cNvPr id="2" name="Title 1"/>
          <p:cNvSpPr>
            <a:spLocks noGrp="1"/>
          </p:cNvSpPr>
          <p:nvPr>
            <p:ph type="title"/>
          </p:nvPr>
        </p:nvSpPr>
        <p:spPr>
          <a:xfrm>
            <a:off x="570864" y="2303425"/>
            <a:ext cx="2464435" cy="1338828"/>
          </a:xfrm>
        </p:spPr>
        <p:txBody>
          <a:bodyPr/>
          <a:lstStyle>
            <a:lvl1pPr>
              <a:defRPr sz="30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reeform: Shape 20">
            <a:extLst>
              <a:ext uri="{FF2B5EF4-FFF2-40B4-BE49-F238E27FC236}">
                <a16:creationId xmlns:a16="http://schemas.microsoft.com/office/drawing/2014/main" id="{7BAAEAAA-19D9-4D44-AF82-D908036CA78E}"/>
              </a:ext>
            </a:extLst>
          </p:cNvPr>
          <p:cNvSpPr>
            <a:spLocks noGrp="1"/>
          </p:cNvSpPr>
          <p:nvPr>
            <p:ph type="pic" sz="quarter" idx="14"/>
          </p:nvPr>
        </p:nvSpPr>
        <p:spPr>
          <a:xfrm>
            <a:off x="5044851" y="105298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6" name="Freeform: Shape 20">
            <a:extLst>
              <a:ext uri="{FF2B5EF4-FFF2-40B4-BE49-F238E27FC236}">
                <a16:creationId xmlns:a16="http://schemas.microsoft.com/office/drawing/2014/main" id="{981BFD5A-DC72-7E4F-A5AA-D746B3976DD3}"/>
              </a:ext>
            </a:extLst>
          </p:cNvPr>
          <p:cNvSpPr>
            <a:spLocks noGrp="1"/>
          </p:cNvSpPr>
          <p:nvPr>
            <p:ph type="pic" sz="quarter" idx="15"/>
          </p:nvPr>
        </p:nvSpPr>
        <p:spPr>
          <a:xfrm>
            <a:off x="8093097" y="105298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8" name="Freeform: Shape 20">
            <a:extLst>
              <a:ext uri="{FF2B5EF4-FFF2-40B4-BE49-F238E27FC236}">
                <a16:creationId xmlns:a16="http://schemas.microsoft.com/office/drawing/2014/main" id="{3F0DA464-9122-C04C-9AC6-607B4DC75D34}"/>
              </a:ext>
            </a:extLst>
          </p:cNvPr>
          <p:cNvSpPr>
            <a:spLocks noGrp="1"/>
          </p:cNvSpPr>
          <p:nvPr>
            <p:ph type="pic" sz="quarter" idx="16"/>
          </p:nvPr>
        </p:nvSpPr>
        <p:spPr>
          <a:xfrm>
            <a:off x="5044851" y="375554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9" name="Freeform: Shape 20">
            <a:extLst>
              <a:ext uri="{FF2B5EF4-FFF2-40B4-BE49-F238E27FC236}">
                <a16:creationId xmlns:a16="http://schemas.microsoft.com/office/drawing/2014/main" id="{C93AEDCB-F292-904C-858E-FE2B3571CEE4}"/>
              </a:ext>
            </a:extLst>
          </p:cNvPr>
          <p:cNvSpPr>
            <a:spLocks noGrp="1"/>
          </p:cNvSpPr>
          <p:nvPr>
            <p:ph type="pic" sz="quarter" idx="17"/>
          </p:nvPr>
        </p:nvSpPr>
        <p:spPr>
          <a:xfrm>
            <a:off x="8093097" y="375554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10" name="Text Placeholder 22">
            <a:extLst>
              <a:ext uri="{FF2B5EF4-FFF2-40B4-BE49-F238E27FC236}">
                <a16:creationId xmlns:a16="http://schemas.microsoft.com/office/drawing/2014/main" id="{7CC3C8D8-2E83-F64B-8DF3-C37914EACD10}"/>
              </a:ext>
            </a:extLst>
          </p:cNvPr>
          <p:cNvSpPr>
            <a:spLocks noGrp="1"/>
          </p:cNvSpPr>
          <p:nvPr>
            <p:ph type="body" sz="quarter" idx="18" hasCustomPrompt="1"/>
          </p:nvPr>
        </p:nvSpPr>
        <p:spPr>
          <a:xfrm>
            <a:off x="5044851" y="2901949"/>
            <a:ext cx="2022699" cy="527051"/>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1. </a:t>
            </a:r>
            <a:r>
              <a:rPr lang="lv-LV" sz="1400"/>
              <a:t>Piemērs mazais virsraksts, īss apraksts,</a:t>
            </a:r>
          </a:p>
          <a:p>
            <a:endParaRPr lang="lv-LV" sz="1400"/>
          </a:p>
        </p:txBody>
      </p:sp>
      <p:sp>
        <p:nvSpPr>
          <p:cNvPr id="11" name="Text Placeholder 22">
            <a:extLst>
              <a:ext uri="{FF2B5EF4-FFF2-40B4-BE49-F238E27FC236}">
                <a16:creationId xmlns:a16="http://schemas.microsoft.com/office/drawing/2014/main" id="{423F87F8-A12C-DC40-9FB6-EA0DF5EAEECD}"/>
              </a:ext>
            </a:extLst>
          </p:cNvPr>
          <p:cNvSpPr>
            <a:spLocks noGrp="1"/>
          </p:cNvSpPr>
          <p:nvPr>
            <p:ph type="body" sz="quarter" idx="19" hasCustomPrompt="1"/>
          </p:nvPr>
        </p:nvSpPr>
        <p:spPr>
          <a:xfrm>
            <a:off x="8082691" y="2901949"/>
            <a:ext cx="2022699" cy="527051"/>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2. </a:t>
            </a:r>
            <a:r>
              <a:rPr lang="lv-LV" sz="1400"/>
              <a:t>Piemērs mazais virsraksts, īss apraksts,</a:t>
            </a:r>
          </a:p>
          <a:p>
            <a:endParaRPr lang="lv-LV" sz="1400"/>
          </a:p>
        </p:txBody>
      </p:sp>
      <p:sp>
        <p:nvSpPr>
          <p:cNvPr id="12" name="Text Placeholder 22">
            <a:extLst>
              <a:ext uri="{FF2B5EF4-FFF2-40B4-BE49-F238E27FC236}">
                <a16:creationId xmlns:a16="http://schemas.microsoft.com/office/drawing/2014/main" id="{98F489F4-B027-E043-875B-C436D9D4CA8C}"/>
              </a:ext>
            </a:extLst>
          </p:cNvPr>
          <p:cNvSpPr>
            <a:spLocks noGrp="1"/>
          </p:cNvSpPr>
          <p:nvPr>
            <p:ph type="body" sz="quarter" idx="20" hasCustomPrompt="1"/>
          </p:nvPr>
        </p:nvSpPr>
        <p:spPr>
          <a:xfrm>
            <a:off x="5044851" y="5634989"/>
            <a:ext cx="2022699" cy="820738"/>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3. </a:t>
            </a:r>
            <a:r>
              <a:rPr lang="lv-LV" sz="1400"/>
              <a:t>Piemērs mazais virsraksts, īss apraksts,</a:t>
            </a:r>
          </a:p>
          <a:p>
            <a:endParaRPr lang="lv-LV" sz="1400"/>
          </a:p>
        </p:txBody>
      </p:sp>
      <p:sp>
        <p:nvSpPr>
          <p:cNvPr id="13" name="Text Placeholder 22">
            <a:extLst>
              <a:ext uri="{FF2B5EF4-FFF2-40B4-BE49-F238E27FC236}">
                <a16:creationId xmlns:a16="http://schemas.microsoft.com/office/drawing/2014/main" id="{CB391C24-457B-8640-B767-824D974D5B9F}"/>
              </a:ext>
            </a:extLst>
          </p:cNvPr>
          <p:cNvSpPr>
            <a:spLocks noGrp="1"/>
          </p:cNvSpPr>
          <p:nvPr>
            <p:ph type="body" sz="quarter" idx="21" hasCustomPrompt="1"/>
          </p:nvPr>
        </p:nvSpPr>
        <p:spPr>
          <a:xfrm>
            <a:off x="8082691" y="5634989"/>
            <a:ext cx="2022699" cy="820738"/>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4. </a:t>
            </a:r>
            <a:r>
              <a:rPr lang="lv-LV" sz="1400"/>
              <a:t>Piemērs mazais virsraksts, īss apraksts,</a:t>
            </a:r>
          </a:p>
          <a:p>
            <a:endParaRPr lang="lv-LV" sz="1400"/>
          </a:p>
        </p:txBody>
      </p:sp>
    </p:spTree>
    <p:extLst>
      <p:ext uri="{BB962C8B-B14F-4D97-AF65-F5344CB8AC3E}">
        <p14:creationId xmlns:p14="http://schemas.microsoft.com/office/powerpoint/2010/main" val="1183164175"/>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amats3">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B54DA2D-AAFC-4323-B40D-C6DC70299D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2958" y="6205102"/>
            <a:ext cx="877166" cy="369333"/>
          </a:xfrm>
          <a:prstGeom prst="rect">
            <a:avLst/>
          </a:prstGeom>
        </p:spPr>
      </p:pic>
      <p:sp>
        <p:nvSpPr>
          <p:cNvPr id="11" name="Title 1">
            <a:extLst>
              <a:ext uri="{FF2B5EF4-FFF2-40B4-BE49-F238E27FC236}">
                <a16:creationId xmlns:a16="http://schemas.microsoft.com/office/drawing/2014/main" id="{0575DF13-13F2-4941-B0AC-D70889FE44E3}"/>
              </a:ext>
            </a:extLst>
          </p:cNvPr>
          <p:cNvSpPr>
            <a:spLocks noGrp="1"/>
          </p:cNvSpPr>
          <p:nvPr>
            <p:ph type="title"/>
          </p:nvPr>
        </p:nvSpPr>
        <p:spPr>
          <a:xfrm>
            <a:off x="3035300" y="1044788"/>
            <a:ext cx="8137525" cy="369332"/>
          </a:xfrm>
        </p:spPr>
        <p:txBody>
          <a:bodyPr rIns="0">
            <a:spAutoFit/>
          </a:bodyPr>
          <a:lstStyle>
            <a:lvl1pPr>
              <a:defRPr>
                <a:latin typeface="+mn-lt"/>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543042E1-5506-B348-8614-C62E079D43FD}"/>
              </a:ext>
            </a:extLst>
          </p:cNvPr>
          <p:cNvSpPr>
            <a:spLocks noGrp="1"/>
          </p:cNvSpPr>
          <p:nvPr>
            <p:ph idx="1"/>
          </p:nvPr>
        </p:nvSpPr>
        <p:spPr>
          <a:xfrm>
            <a:off x="3035300" y="2276475"/>
            <a:ext cx="8137525" cy="1615699"/>
          </a:xfrm>
        </p:spPr>
        <p:txBody>
          <a:bodyPr tIns="0">
            <a:spAutoFit/>
          </a:bodyPr>
          <a:lstStyle>
            <a:lvl1pPr algn="just">
              <a:lnSpc>
                <a:spcPts val="2500"/>
              </a:lnSpc>
              <a:spcBef>
                <a:spcPts val="0"/>
              </a:spcBef>
              <a:defRPr sz="1600"/>
            </a:lvl1pPr>
            <a:lvl2pPr algn="just">
              <a:lnSpc>
                <a:spcPts val="2500"/>
              </a:lnSpc>
              <a:spcBef>
                <a:spcPts val="0"/>
              </a:spcBef>
              <a:defRPr sz="1600"/>
            </a:lvl2pPr>
            <a:lvl3pPr algn="just">
              <a:lnSpc>
                <a:spcPts val="2500"/>
              </a:lnSpc>
              <a:spcBef>
                <a:spcPts val="0"/>
              </a:spcBef>
              <a:defRPr sz="1600"/>
            </a:lvl3pPr>
            <a:lvl4pPr algn="just">
              <a:lnSpc>
                <a:spcPts val="2500"/>
              </a:lnSpc>
              <a:spcBef>
                <a:spcPts val="0"/>
              </a:spcBef>
              <a:defRPr sz="1600"/>
            </a:lvl4pPr>
            <a:lvl5pPr algn="just">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82309C2E-F88D-494A-91BA-A6E0573A8104}"/>
              </a:ext>
            </a:extLst>
          </p:cNvPr>
          <p:cNvSpPr>
            <a:spLocks noGrp="1"/>
          </p:cNvSpPr>
          <p:nvPr>
            <p:ph type="body" sz="quarter" idx="10" hasCustomPrompt="1"/>
          </p:nvPr>
        </p:nvSpPr>
        <p:spPr>
          <a:xfrm>
            <a:off x="3035300" y="1375584"/>
            <a:ext cx="8137525" cy="287130"/>
          </a:xfrm>
        </p:spPr>
        <p:txBody>
          <a:bodyPr bIns="0">
            <a:spAutoFit/>
          </a:bodyPr>
          <a:lstStyle>
            <a:lvl1pPr>
              <a:defRPr>
                <a:solidFill>
                  <a:schemeClr val="tx2"/>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pic>
        <p:nvPicPr>
          <p:cNvPr id="3" name="Graphic 2">
            <a:extLst>
              <a:ext uri="{FF2B5EF4-FFF2-40B4-BE49-F238E27FC236}">
                <a16:creationId xmlns:a16="http://schemas.microsoft.com/office/drawing/2014/main" id="{4422F280-CEC5-5846-9B62-D1D86A140EF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000" r="83258"/>
          <a:stretch/>
        </p:blipFill>
        <p:spPr>
          <a:xfrm>
            <a:off x="0" y="0"/>
            <a:ext cx="1919288" cy="6858000"/>
          </a:xfrm>
          <a:prstGeom prst="rect">
            <a:avLst/>
          </a:prstGeom>
        </p:spPr>
      </p:pic>
    </p:spTree>
    <p:extLst>
      <p:ext uri="{BB962C8B-B14F-4D97-AF65-F5344CB8AC3E}">
        <p14:creationId xmlns:p14="http://schemas.microsoft.com/office/powerpoint/2010/main" val="3143183925"/>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mats1">
    <p:spTree>
      <p:nvGrpSpPr>
        <p:cNvPr id="1" name=""/>
        <p:cNvGrpSpPr/>
        <p:nvPr/>
      </p:nvGrpSpPr>
      <p:grpSpPr>
        <a:xfrm>
          <a:off x="0" y="0"/>
          <a:ext cx="0" cy="0"/>
          <a:chOff x="0" y="0"/>
          <a:chExt cx="0" cy="0"/>
        </a:xfrm>
      </p:grpSpPr>
      <p:sp>
        <p:nvSpPr>
          <p:cNvPr id="2" name="Title 1"/>
          <p:cNvSpPr>
            <a:spLocks noGrp="1"/>
          </p:cNvSpPr>
          <p:nvPr>
            <p:ph type="title"/>
          </p:nvPr>
        </p:nvSpPr>
        <p:spPr/>
        <p:txBody>
          <a:bodyPr rIns="0">
            <a:spAutoFit/>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tIns="0">
            <a:spAutoFit/>
          </a:bodyPr>
          <a:lstStyle>
            <a:lvl1pPr algn="just">
              <a:lnSpc>
                <a:spcPts val="2500"/>
              </a:lnSpc>
              <a:spcBef>
                <a:spcPts val="0"/>
              </a:spcBef>
              <a:defRPr sz="1600"/>
            </a:lvl1pPr>
            <a:lvl2pPr algn="just">
              <a:lnSpc>
                <a:spcPts val="2500"/>
              </a:lnSpc>
              <a:spcBef>
                <a:spcPts val="0"/>
              </a:spcBef>
              <a:defRPr sz="1600"/>
            </a:lvl2pPr>
            <a:lvl3pPr algn="just">
              <a:lnSpc>
                <a:spcPts val="2500"/>
              </a:lnSpc>
              <a:spcBef>
                <a:spcPts val="0"/>
              </a:spcBef>
              <a:defRPr sz="1600"/>
            </a:lvl3pPr>
            <a:lvl4pPr algn="just">
              <a:lnSpc>
                <a:spcPts val="2500"/>
              </a:lnSpc>
              <a:spcBef>
                <a:spcPts val="0"/>
              </a:spcBef>
              <a:defRPr sz="1600"/>
            </a:lvl4pPr>
            <a:lvl5pPr algn="just">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63F99E1-67EE-448C-AFB2-1F9E93364E81}"/>
              </a:ext>
            </a:extLst>
          </p:cNvPr>
          <p:cNvSpPr>
            <a:spLocks noGrp="1"/>
          </p:cNvSpPr>
          <p:nvPr>
            <p:ph type="body" sz="quarter" idx="10" hasCustomPrompt="1"/>
          </p:nvPr>
        </p:nvSpPr>
        <p:spPr>
          <a:xfrm>
            <a:off x="3035300" y="1375584"/>
            <a:ext cx="8137525" cy="287130"/>
          </a:xfrm>
        </p:spPr>
        <p:txBody>
          <a:bodyPr bIns="0">
            <a:spAutoFit/>
          </a:bodyPr>
          <a:lstStyle>
            <a:lvl1pPr>
              <a:defRPr>
                <a:solidFill>
                  <a:schemeClr val="tx2"/>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spTree>
    <p:extLst>
      <p:ext uri="{BB962C8B-B14F-4D97-AF65-F5344CB8AC3E}">
        <p14:creationId xmlns:p14="http://schemas.microsoft.com/office/powerpoint/2010/main" val="343512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mats1 + 4 bildes">
    <p:spTree>
      <p:nvGrpSpPr>
        <p:cNvPr id="1" name=""/>
        <p:cNvGrpSpPr/>
        <p:nvPr/>
      </p:nvGrpSpPr>
      <p:grpSpPr>
        <a:xfrm>
          <a:off x="0" y="0"/>
          <a:ext cx="0" cy="0"/>
          <a:chOff x="0" y="0"/>
          <a:chExt cx="0" cy="0"/>
        </a:xfrm>
      </p:grpSpPr>
      <p:sp>
        <p:nvSpPr>
          <p:cNvPr id="2" name="Title 1"/>
          <p:cNvSpPr>
            <a:spLocks noGrp="1"/>
          </p:cNvSpPr>
          <p:nvPr>
            <p:ph type="title"/>
          </p:nvPr>
        </p:nvSpPr>
        <p:spPr/>
        <p:txBody>
          <a:bodyPr rIns="0">
            <a:spAutoFit/>
          </a:bodyPr>
          <a:lstStyle>
            <a:lvl1pPr>
              <a:defRPr>
                <a:latin typeface="+mn-lt"/>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963F99E1-67EE-448C-AFB2-1F9E93364E81}"/>
              </a:ext>
            </a:extLst>
          </p:cNvPr>
          <p:cNvSpPr>
            <a:spLocks noGrp="1"/>
          </p:cNvSpPr>
          <p:nvPr>
            <p:ph type="body" sz="quarter" idx="10" hasCustomPrompt="1"/>
          </p:nvPr>
        </p:nvSpPr>
        <p:spPr>
          <a:xfrm>
            <a:off x="3035300" y="1375584"/>
            <a:ext cx="8137525" cy="287130"/>
          </a:xfrm>
        </p:spPr>
        <p:txBody>
          <a:bodyPr bIns="0">
            <a:spAutoFit/>
          </a:bodyPr>
          <a:lstStyle>
            <a:lvl1pPr>
              <a:defRPr>
                <a:solidFill>
                  <a:schemeClr val="tx2"/>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sp>
        <p:nvSpPr>
          <p:cNvPr id="6" name="Content Placeholder 2">
            <a:extLst>
              <a:ext uri="{FF2B5EF4-FFF2-40B4-BE49-F238E27FC236}">
                <a16:creationId xmlns:a16="http://schemas.microsoft.com/office/drawing/2014/main" id="{5F8C15AE-A112-B84F-AAEA-02AA71F8DFC0}"/>
              </a:ext>
            </a:extLst>
          </p:cNvPr>
          <p:cNvSpPr>
            <a:spLocks noGrp="1"/>
          </p:cNvSpPr>
          <p:nvPr>
            <p:ph idx="1"/>
          </p:nvPr>
        </p:nvSpPr>
        <p:spPr>
          <a:xfrm>
            <a:off x="3035300" y="3844739"/>
            <a:ext cx="8137525" cy="1366208"/>
          </a:xfrm>
        </p:spPr>
        <p:txBody>
          <a:bodyPr tIns="0">
            <a:spAutoFit/>
          </a:bodyPr>
          <a:lstStyle>
            <a:lvl1pPr algn="just">
              <a:lnSpc>
                <a:spcPts val="2100"/>
              </a:lnSpc>
              <a:spcBef>
                <a:spcPts val="0"/>
              </a:spcBef>
              <a:defRPr sz="1400"/>
            </a:lvl1pPr>
            <a:lvl2pPr algn="just">
              <a:lnSpc>
                <a:spcPts val="2100"/>
              </a:lnSpc>
              <a:spcBef>
                <a:spcPts val="0"/>
              </a:spcBef>
              <a:defRPr sz="1400"/>
            </a:lvl2pPr>
            <a:lvl3pPr algn="just">
              <a:lnSpc>
                <a:spcPts val="2100"/>
              </a:lnSpc>
              <a:spcBef>
                <a:spcPts val="0"/>
              </a:spcBef>
              <a:defRPr sz="1400"/>
            </a:lvl3pPr>
            <a:lvl4pPr algn="just">
              <a:lnSpc>
                <a:spcPts val="2100"/>
              </a:lnSpc>
              <a:spcBef>
                <a:spcPts val="0"/>
              </a:spcBef>
              <a:defRPr sz="1400"/>
            </a:lvl4pPr>
            <a:lvl5pPr algn="just">
              <a:lnSpc>
                <a:spcPts val="21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Shape 27">
            <a:extLst>
              <a:ext uri="{FF2B5EF4-FFF2-40B4-BE49-F238E27FC236}">
                <a16:creationId xmlns:a16="http://schemas.microsoft.com/office/drawing/2014/main" id="{D94EC930-91C9-0B4A-B63B-6AA20F713B55}"/>
              </a:ext>
            </a:extLst>
          </p:cNvPr>
          <p:cNvSpPr>
            <a:spLocks noGrp="1"/>
          </p:cNvSpPr>
          <p:nvPr>
            <p:ph type="pic" sz="quarter" idx="18"/>
          </p:nvPr>
        </p:nvSpPr>
        <p:spPr>
          <a:xfrm>
            <a:off x="3035300" y="1862557"/>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8" name="Freeform: Shape 27">
            <a:extLst>
              <a:ext uri="{FF2B5EF4-FFF2-40B4-BE49-F238E27FC236}">
                <a16:creationId xmlns:a16="http://schemas.microsoft.com/office/drawing/2014/main" id="{F762F19F-2393-6F4F-9A58-CBC48178872B}"/>
              </a:ext>
            </a:extLst>
          </p:cNvPr>
          <p:cNvSpPr>
            <a:spLocks noGrp="1"/>
          </p:cNvSpPr>
          <p:nvPr>
            <p:ph type="pic" sz="quarter" idx="19"/>
          </p:nvPr>
        </p:nvSpPr>
        <p:spPr>
          <a:xfrm>
            <a:off x="5067300" y="1862557"/>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9" name="Freeform: Shape 27">
            <a:extLst>
              <a:ext uri="{FF2B5EF4-FFF2-40B4-BE49-F238E27FC236}">
                <a16:creationId xmlns:a16="http://schemas.microsoft.com/office/drawing/2014/main" id="{6EDB9F89-BE96-5641-B508-FDFEC303B510}"/>
              </a:ext>
            </a:extLst>
          </p:cNvPr>
          <p:cNvSpPr>
            <a:spLocks noGrp="1"/>
          </p:cNvSpPr>
          <p:nvPr>
            <p:ph type="pic" sz="quarter" idx="20"/>
          </p:nvPr>
        </p:nvSpPr>
        <p:spPr>
          <a:xfrm>
            <a:off x="7070296" y="1862557"/>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10" name="Freeform: Shape 27">
            <a:extLst>
              <a:ext uri="{FF2B5EF4-FFF2-40B4-BE49-F238E27FC236}">
                <a16:creationId xmlns:a16="http://schemas.microsoft.com/office/drawing/2014/main" id="{417E54A6-39CB-B047-A889-DE94BAA02521}"/>
              </a:ext>
            </a:extLst>
          </p:cNvPr>
          <p:cNvSpPr>
            <a:spLocks noGrp="1"/>
          </p:cNvSpPr>
          <p:nvPr>
            <p:ph type="pic" sz="quarter" idx="21"/>
          </p:nvPr>
        </p:nvSpPr>
        <p:spPr>
          <a:xfrm>
            <a:off x="9073293" y="1877668"/>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11" name="Text Placeholder 22">
            <a:extLst>
              <a:ext uri="{FF2B5EF4-FFF2-40B4-BE49-F238E27FC236}">
                <a16:creationId xmlns:a16="http://schemas.microsoft.com/office/drawing/2014/main" id="{D47CF605-C669-7748-8FC5-A68D79E26A0A}"/>
              </a:ext>
            </a:extLst>
          </p:cNvPr>
          <p:cNvSpPr>
            <a:spLocks noGrp="1"/>
          </p:cNvSpPr>
          <p:nvPr>
            <p:ph type="body" sz="quarter" idx="22" hasCustomPrompt="1"/>
          </p:nvPr>
        </p:nvSpPr>
        <p:spPr>
          <a:xfrm>
            <a:off x="3044601" y="3106865"/>
            <a:ext cx="1305175"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1. </a:t>
            </a:r>
            <a:r>
              <a:rPr lang="lv-LV" sz="1400"/>
              <a:t>Piemērs</a:t>
            </a:r>
          </a:p>
        </p:txBody>
      </p:sp>
      <p:sp>
        <p:nvSpPr>
          <p:cNvPr id="12" name="Text Placeholder 22">
            <a:extLst>
              <a:ext uri="{FF2B5EF4-FFF2-40B4-BE49-F238E27FC236}">
                <a16:creationId xmlns:a16="http://schemas.microsoft.com/office/drawing/2014/main" id="{02BCFD50-7169-3F42-83BE-E7AC481594C8}"/>
              </a:ext>
            </a:extLst>
          </p:cNvPr>
          <p:cNvSpPr>
            <a:spLocks noGrp="1"/>
          </p:cNvSpPr>
          <p:nvPr>
            <p:ph type="body" sz="quarter" idx="23" hasCustomPrompt="1"/>
          </p:nvPr>
        </p:nvSpPr>
        <p:spPr>
          <a:xfrm>
            <a:off x="5056282" y="3106865"/>
            <a:ext cx="1305176"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2. </a:t>
            </a:r>
            <a:r>
              <a:rPr lang="lv-LV" sz="1400"/>
              <a:t>Piemērs</a:t>
            </a:r>
          </a:p>
        </p:txBody>
      </p:sp>
      <p:sp>
        <p:nvSpPr>
          <p:cNvPr id="13" name="Text Placeholder 22">
            <a:extLst>
              <a:ext uri="{FF2B5EF4-FFF2-40B4-BE49-F238E27FC236}">
                <a16:creationId xmlns:a16="http://schemas.microsoft.com/office/drawing/2014/main" id="{8A908586-6601-4544-874C-468E6D6861AA}"/>
              </a:ext>
            </a:extLst>
          </p:cNvPr>
          <p:cNvSpPr>
            <a:spLocks noGrp="1"/>
          </p:cNvSpPr>
          <p:nvPr>
            <p:ph type="body" sz="quarter" idx="24" hasCustomPrompt="1"/>
          </p:nvPr>
        </p:nvSpPr>
        <p:spPr>
          <a:xfrm>
            <a:off x="7099300" y="3106865"/>
            <a:ext cx="1305588"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3. </a:t>
            </a:r>
            <a:r>
              <a:rPr lang="lv-LV" sz="1400"/>
              <a:t>Piemērs</a:t>
            </a:r>
          </a:p>
        </p:txBody>
      </p:sp>
      <p:sp>
        <p:nvSpPr>
          <p:cNvPr id="14" name="Text Placeholder 22">
            <a:extLst>
              <a:ext uri="{FF2B5EF4-FFF2-40B4-BE49-F238E27FC236}">
                <a16:creationId xmlns:a16="http://schemas.microsoft.com/office/drawing/2014/main" id="{8D63C19D-510A-4B44-8EA8-E863BF98619D}"/>
              </a:ext>
            </a:extLst>
          </p:cNvPr>
          <p:cNvSpPr>
            <a:spLocks noGrp="1"/>
          </p:cNvSpPr>
          <p:nvPr>
            <p:ph type="body" sz="quarter" idx="25" hasCustomPrompt="1"/>
          </p:nvPr>
        </p:nvSpPr>
        <p:spPr>
          <a:xfrm>
            <a:off x="9090660" y="3106865"/>
            <a:ext cx="1305588"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4. </a:t>
            </a:r>
            <a:r>
              <a:rPr lang="lv-LV" sz="1400"/>
              <a:t>Piemērs</a:t>
            </a:r>
          </a:p>
        </p:txBody>
      </p:sp>
    </p:spTree>
    <p:extLst>
      <p:ext uri="{BB962C8B-B14F-4D97-AF65-F5344CB8AC3E}">
        <p14:creationId xmlns:p14="http://schemas.microsoft.com/office/powerpoint/2010/main" val="136678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5300" y="1044788"/>
            <a:ext cx="8137525" cy="369332"/>
          </a:xfrm>
          <a:prstGeom prst="rect">
            <a:avLst/>
          </a:prstGeom>
        </p:spPr>
        <p:txBody>
          <a:bodyPr vert="horz" wrap="square" lIns="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035300" y="2276475"/>
            <a:ext cx="8137525" cy="1615699"/>
          </a:xfrm>
          <a:prstGeom prst="rect">
            <a:avLst/>
          </a:prstGeom>
        </p:spPr>
        <p:txBody>
          <a:bodyPr vert="horz" lIns="0" tIns="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63CF41EB-4CA6-4424-933A-88BD7532698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992958" y="6205102"/>
            <a:ext cx="877166" cy="369333"/>
          </a:xfrm>
          <a:prstGeom prst="rect">
            <a:avLst/>
          </a:prstGeom>
        </p:spPr>
      </p:pic>
      <p:pic>
        <p:nvPicPr>
          <p:cNvPr id="16" name="Graphic 15">
            <a:extLst>
              <a:ext uri="{FF2B5EF4-FFF2-40B4-BE49-F238E27FC236}">
                <a16:creationId xmlns:a16="http://schemas.microsoft.com/office/drawing/2014/main" id="{5FFAC559-82C6-45E8-9608-F8C4CFD6E2F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0" y="0"/>
            <a:ext cx="1917700" cy="6858000"/>
          </a:xfrm>
          <a:prstGeom prst="rect">
            <a:avLst/>
          </a:prstGeom>
        </p:spPr>
      </p:pic>
    </p:spTree>
    <p:extLst>
      <p:ext uri="{BB962C8B-B14F-4D97-AF65-F5344CB8AC3E}">
        <p14:creationId xmlns:p14="http://schemas.microsoft.com/office/powerpoint/2010/main" val="22459369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9" r:id="rId3"/>
    <p:sldLayoutId id="2147483690" r:id="rId4"/>
    <p:sldLayoutId id="2147483686" r:id="rId5"/>
    <p:sldLayoutId id="2147483703" r:id="rId6"/>
    <p:sldLayoutId id="2147483705" r:id="rId7"/>
    <p:sldLayoutId id="2147483685" r:id="rId8"/>
    <p:sldLayoutId id="2147483702" r:id="rId9"/>
    <p:sldLayoutId id="2147483687" r:id="rId10"/>
    <p:sldLayoutId id="2147483688" r:id="rId11"/>
  </p:sldLayoutIdLst>
  <p:txStyles>
    <p:title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p:titleStyle>
    <p:bodyStyle>
      <a:lvl1pPr marL="285750" indent="-285750" algn="just" defTabSz="914400" rtl="0" eaLnBrk="1" latinLnBrk="0" hangingPunct="1">
        <a:lnSpc>
          <a:spcPts val="2500"/>
        </a:lnSpc>
        <a:spcBef>
          <a:spcPts val="100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12001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6573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4pPr>
      <a:lvl5pPr marL="21145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9">
          <p15:clr>
            <a:srgbClr val="F26B43"/>
          </p15:clr>
        </p15:guide>
        <p15:guide id="2" pos="7038">
          <p15:clr>
            <a:srgbClr val="F26B43"/>
          </p15:clr>
        </p15:guide>
        <p15:guide id="3" pos="1912">
          <p15:clr>
            <a:srgbClr val="F26B43"/>
          </p15:clr>
        </p15:guide>
        <p15:guide id="4" pos="2547">
          <p15:clr>
            <a:srgbClr val="F26B43"/>
          </p15:clr>
        </p15:guide>
        <p15:guide id="5" pos="3182">
          <p15:clr>
            <a:srgbClr val="F26B43"/>
          </p15:clr>
        </p15:guide>
        <p15:guide id="6" pos="3840">
          <p15:clr>
            <a:srgbClr val="F26B43"/>
          </p15:clr>
        </p15:guide>
        <p15:guide id="7" pos="4452">
          <p15:clr>
            <a:srgbClr val="F26B43"/>
          </p15:clr>
        </p15:guide>
        <p15:guide id="8" pos="5087">
          <p15:clr>
            <a:srgbClr val="F26B43"/>
          </p15:clr>
        </p15:guide>
        <p15:guide id="9" pos="5722">
          <p15:clr>
            <a:srgbClr val="F26B43"/>
          </p15:clr>
        </p15:guide>
        <p15:guide id="10" pos="6357">
          <p15:clr>
            <a:srgbClr val="F26B43"/>
          </p15:clr>
        </p15:guide>
        <p15:guide id="11" orient="horz" pos="663">
          <p15:clr>
            <a:srgbClr val="F26B43"/>
          </p15:clr>
        </p15:guide>
        <p15:guide id="12" orient="horz" pos="1434">
          <p15:clr>
            <a:srgbClr val="F26B43"/>
          </p15:clr>
        </p15:guide>
        <p15:guide id="13" orient="horz" pos="8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DE4C-3F7B-6F42-97A6-9DF84152D85C}"/>
              </a:ext>
            </a:extLst>
          </p:cNvPr>
          <p:cNvSpPr>
            <a:spLocks noGrp="1"/>
          </p:cNvSpPr>
          <p:nvPr>
            <p:ph type="ctrTitle"/>
          </p:nvPr>
        </p:nvSpPr>
        <p:spPr>
          <a:xfrm>
            <a:off x="477733" y="2276475"/>
            <a:ext cx="6406146" cy="480131"/>
          </a:xfrm>
        </p:spPr>
        <p:txBody>
          <a:bodyPr/>
          <a:lstStyle/>
          <a:p>
            <a:r>
              <a:rPr lang="lv-LV" dirty="0"/>
              <a:t>Jautājumi un atbildes</a:t>
            </a:r>
          </a:p>
        </p:txBody>
      </p:sp>
    </p:spTree>
    <p:extLst>
      <p:ext uri="{BB962C8B-B14F-4D97-AF65-F5344CB8AC3E}">
        <p14:creationId xmlns:p14="http://schemas.microsoft.com/office/powerpoint/2010/main" val="97513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A4A86-F27F-4BE0-155C-B15EAED72C0F}"/>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8797F5CD-2BF2-D58B-AAEB-BE565A2692E3}"/>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A093B6F8-8826-3307-B391-832A544B4117}"/>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CB8DF764-BF13-C150-9C1E-F2899D50CBBD}"/>
              </a:ext>
            </a:extLst>
          </p:cNvPr>
          <p:cNvSpPr txBox="1"/>
          <p:nvPr/>
        </p:nvSpPr>
        <p:spPr>
          <a:xfrm>
            <a:off x="1716506" y="638130"/>
            <a:ext cx="9204157" cy="2677656"/>
          </a:xfrm>
          <a:prstGeom prst="rect">
            <a:avLst/>
          </a:prstGeom>
          <a:noFill/>
        </p:spPr>
        <p:txBody>
          <a:bodyPr wrap="square">
            <a:spAutoFit/>
          </a:bodyPr>
          <a:lstStyle/>
          <a:p>
            <a:pPr algn="just"/>
            <a:r>
              <a:rPr lang="lv-LV" sz="2400"/>
              <a:t>Ņemot vērā mūsu pieredzi, ieteikums-pie REM uzturēšanas darbiem piešķirt DU objektu defektēšanas darbus (līguma perioda laikā, tikai remontējamiem plāna darbiem, kā arī IO darbiem), tad būtu mazāk nepatīkamu starpgadījumu pie objektu izbūvēm un nodošanas, un nebūtu jātramda pasūtītājs, kuru darbu darām un kuru nedarām.</a:t>
            </a:r>
          </a:p>
          <a:p>
            <a:pPr algn="just"/>
            <a:r>
              <a:rPr lang="lv-LV" sz="2400"/>
              <a:t>Šī problēma atkārtojas jau kuro gadu!</a:t>
            </a:r>
            <a:endParaRPr lang="lv-LV" sz="2400" dirty="0"/>
          </a:p>
        </p:txBody>
      </p:sp>
      <p:sp>
        <p:nvSpPr>
          <p:cNvPr id="8" name="Title 1">
            <a:extLst>
              <a:ext uri="{FF2B5EF4-FFF2-40B4-BE49-F238E27FC236}">
                <a16:creationId xmlns:a16="http://schemas.microsoft.com/office/drawing/2014/main" id="{7F729F8B-21A5-3CAD-0AD5-DAF7EFF61DC5}"/>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A542E431-6B06-112B-AD01-889BD6B5E3B6}"/>
              </a:ext>
            </a:extLst>
          </p:cNvPr>
          <p:cNvSpPr txBox="1"/>
          <p:nvPr/>
        </p:nvSpPr>
        <p:spPr>
          <a:xfrm>
            <a:off x="1716506" y="4234712"/>
            <a:ext cx="9023683" cy="1938992"/>
          </a:xfrm>
          <a:prstGeom prst="rect">
            <a:avLst/>
          </a:prstGeom>
          <a:noFill/>
        </p:spPr>
        <p:txBody>
          <a:bodyPr wrap="square">
            <a:spAutoFit/>
          </a:bodyPr>
          <a:lstStyle/>
          <a:p>
            <a:pPr algn="just"/>
            <a:r>
              <a:rPr lang="lv-LV" sz="2400" dirty="0"/>
              <a:t>Šobrīd REM ietvaros ir jānovērš tie defekti, kas ir norādīti pasūtījumā, papildus defekti jāsaskaņo ar Elektroinženieri.</a:t>
            </a:r>
          </a:p>
          <a:p>
            <a:pPr algn="just"/>
            <a:r>
              <a:rPr lang="en-US" sz="2400" dirty="0" err="1"/>
              <a:t>Šobrīd</a:t>
            </a:r>
            <a:r>
              <a:rPr lang="en-US" sz="2400" dirty="0"/>
              <a:t> </a:t>
            </a:r>
            <a:r>
              <a:rPr lang="en-US" sz="2400" dirty="0" err="1"/>
              <a:t>norit</a:t>
            </a:r>
            <a:r>
              <a:rPr lang="en-US" sz="2400" dirty="0"/>
              <a:t> </a:t>
            </a:r>
            <a:r>
              <a:rPr lang="en-US" sz="2400" dirty="0" err="1"/>
              <a:t>darbs</a:t>
            </a:r>
            <a:r>
              <a:rPr lang="en-US" sz="2400" dirty="0"/>
              <a:t>, </a:t>
            </a:r>
            <a:r>
              <a:rPr lang="en-US" sz="2400" dirty="0" err="1"/>
              <a:t>lai</a:t>
            </a:r>
            <a:r>
              <a:rPr lang="en-US" sz="2400" dirty="0"/>
              <a:t> REM </a:t>
            </a:r>
            <a:r>
              <a:rPr lang="en-US" sz="2400" dirty="0" err="1"/>
              <a:t>uzturēšanas</a:t>
            </a:r>
            <a:r>
              <a:rPr lang="en-US" sz="2400" dirty="0"/>
              <a:t> </a:t>
            </a:r>
            <a:r>
              <a:rPr lang="en-US" sz="2400" dirty="0" err="1"/>
              <a:t>darbu</a:t>
            </a:r>
            <a:r>
              <a:rPr lang="en-US" sz="2400" dirty="0"/>
              <a:t> </a:t>
            </a:r>
            <a:r>
              <a:rPr lang="en-US" sz="2400" dirty="0" err="1"/>
              <a:t>veicējam</a:t>
            </a:r>
            <a:r>
              <a:rPr lang="en-US" sz="2400" dirty="0"/>
              <a:t> </a:t>
            </a:r>
            <a:r>
              <a:rPr lang="en-US" sz="2400" dirty="0" err="1"/>
              <a:t>būtu</a:t>
            </a:r>
            <a:r>
              <a:rPr lang="en-US" sz="2400" dirty="0"/>
              <a:t> </a:t>
            </a:r>
            <a:r>
              <a:rPr lang="en-US" sz="2400" dirty="0" err="1"/>
              <a:t>redzami</a:t>
            </a:r>
            <a:r>
              <a:rPr lang="en-US" sz="2400" dirty="0"/>
              <a:t> </a:t>
            </a:r>
            <a:r>
              <a:rPr lang="en-US" sz="2400" dirty="0" err="1"/>
              <a:t>konkrētie</a:t>
            </a:r>
            <a:r>
              <a:rPr lang="en-US" sz="2400" dirty="0"/>
              <a:t> </a:t>
            </a:r>
            <a:r>
              <a:rPr lang="en-US" sz="2400" dirty="0" err="1"/>
              <a:t>defekti</a:t>
            </a:r>
            <a:r>
              <a:rPr lang="lv-LV" sz="2400" dirty="0"/>
              <a:t> UTG</a:t>
            </a:r>
            <a:r>
              <a:rPr lang="en-US" sz="2400" dirty="0"/>
              <a:t>, </a:t>
            </a:r>
            <a:r>
              <a:rPr lang="en-US" sz="2400" dirty="0" err="1"/>
              <a:t>tādējādi</a:t>
            </a:r>
            <a:r>
              <a:rPr lang="en-US" sz="2400" dirty="0"/>
              <a:t> </a:t>
            </a:r>
            <a:r>
              <a:rPr lang="en-US" sz="2400" dirty="0" err="1"/>
              <a:t>uzlabojot</a:t>
            </a:r>
            <a:r>
              <a:rPr lang="en-US" sz="2400" dirty="0"/>
              <a:t> </a:t>
            </a:r>
            <a:r>
              <a:rPr lang="en-US" sz="2400" dirty="0" err="1"/>
              <a:t>remontdarbu</a:t>
            </a:r>
            <a:r>
              <a:rPr lang="en-US" sz="2400" dirty="0"/>
              <a:t> </a:t>
            </a:r>
            <a:r>
              <a:rPr lang="en-US" sz="2400" dirty="0" err="1"/>
              <a:t>izpildi</a:t>
            </a:r>
            <a:r>
              <a:rPr lang="lv-LV" sz="2400" dirty="0"/>
              <a:t>.</a:t>
            </a:r>
          </a:p>
        </p:txBody>
      </p:sp>
    </p:spTree>
    <p:extLst>
      <p:ext uri="{BB962C8B-B14F-4D97-AF65-F5344CB8AC3E}">
        <p14:creationId xmlns:p14="http://schemas.microsoft.com/office/powerpoint/2010/main" val="71866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762B-3E38-FC56-B9F5-9E9368D30001}"/>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A257A5D2-4926-621A-CA51-8EFF4EDC7A69}"/>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C75E898C-1616-9A46-9403-F2F7DE34518F}"/>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2045AE79-7D5E-C08F-29E7-44E515B7F423}"/>
              </a:ext>
            </a:extLst>
          </p:cNvPr>
          <p:cNvSpPr txBox="1"/>
          <p:nvPr/>
        </p:nvSpPr>
        <p:spPr>
          <a:xfrm>
            <a:off x="1716506" y="638130"/>
            <a:ext cx="9204157" cy="3139321"/>
          </a:xfrm>
          <a:prstGeom prst="rect">
            <a:avLst/>
          </a:prstGeom>
          <a:noFill/>
        </p:spPr>
        <p:txBody>
          <a:bodyPr wrap="square">
            <a:spAutoFit/>
          </a:bodyPr>
          <a:lstStyle/>
          <a:p>
            <a:pPr algn="just"/>
            <a:r>
              <a:rPr lang="lv-LV" dirty="0"/>
              <a:t>Iepirkumu speciālisti (iespējams arī tie </a:t>
            </a:r>
            <a:r>
              <a:rPr lang="lv-LV" dirty="0" err="1"/>
              <a:t>AS’’Sadales</a:t>
            </a:r>
            <a:r>
              <a:rPr lang="lv-LV" dirty="0"/>
              <a:t> tīkls’’(ST) darbinieki, kuri gatavo informāciju iepirkumiem) nav kompetenti/zinoši jomās, kurās sludina iepirkumus, t.i., sludinot iepirkumus, netiek ņemta vērā darbu specifika (piem., </a:t>
            </a:r>
            <a:r>
              <a:rPr lang="lv-LV" dirty="0" err="1"/>
              <a:t>zematslēgas</a:t>
            </a:r>
            <a:r>
              <a:rPr lang="lv-LV" dirty="0"/>
              <a:t> (IOPROJ) objektu projektēšanas sadaļa, kur specifikācija tiek prasīta vairākus mēnešus pirms projektēšanas termiņa, lai gan darbu būtība ir tāda, ka specifikācija tiek gatavota kā pēdējā no darbiem, kad faktiski projekts ir gatavs) ( Par specifikācijām, kuras ST prasa nesamērīgi ātri- ST būtu sākotnēji jānodefinē tikai tās rindas, kuras ST nodrošinās, un attiecīgi tikai šīs rindas aizpilda līdz tam specifikācijas iesniegšanas termiņam, ko prasa ST (kabeļi, vadi, transformatori, </a:t>
            </a:r>
            <a:r>
              <a:rPr lang="lv-LV" dirty="0" err="1"/>
              <a:t>sadalnes</a:t>
            </a:r>
            <a:r>
              <a:rPr lang="lv-LV" dirty="0"/>
              <a:t>, stabi, slēdzenes) tad arī tikai šos apjomus darbuzņēmējs (DU) iesniedz, lai ST var veikt priekšlaicīgu materiālu apjomu pasūtīšanu nākamajam ceturksnim, visa pārējā specifikācija tikai projekta izstrādes beigās </a:t>
            </a:r>
          </a:p>
        </p:txBody>
      </p:sp>
      <p:sp>
        <p:nvSpPr>
          <p:cNvPr id="8" name="Title 1">
            <a:extLst>
              <a:ext uri="{FF2B5EF4-FFF2-40B4-BE49-F238E27FC236}">
                <a16:creationId xmlns:a16="http://schemas.microsoft.com/office/drawing/2014/main" id="{85FE446F-A28E-25C3-DAA0-98D64D20256F}"/>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8911E2FB-0EA4-7CAD-3F09-249D65D3A6E1}"/>
              </a:ext>
            </a:extLst>
          </p:cNvPr>
          <p:cNvSpPr txBox="1"/>
          <p:nvPr/>
        </p:nvSpPr>
        <p:spPr>
          <a:xfrm>
            <a:off x="1716506" y="4234712"/>
            <a:ext cx="9023683" cy="461665"/>
          </a:xfrm>
          <a:prstGeom prst="rect">
            <a:avLst/>
          </a:prstGeom>
          <a:noFill/>
        </p:spPr>
        <p:txBody>
          <a:bodyPr wrap="square">
            <a:spAutoFit/>
          </a:bodyPr>
          <a:lstStyle/>
          <a:p>
            <a:pPr algn="just"/>
            <a:r>
              <a:rPr lang="lv-LV" sz="2400" b="1" dirty="0"/>
              <a:t>Atbalstām ideju.</a:t>
            </a:r>
          </a:p>
        </p:txBody>
      </p:sp>
    </p:spTree>
    <p:extLst>
      <p:ext uri="{BB962C8B-B14F-4D97-AF65-F5344CB8AC3E}">
        <p14:creationId xmlns:p14="http://schemas.microsoft.com/office/powerpoint/2010/main" val="216455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F53-16EC-1A56-2F63-C487B2B30EB5}"/>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BCC758FD-6A33-D1BB-06A8-9A4538DC817F}"/>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DDAA0FCF-1631-8E3F-DF66-21599DE3A1B5}"/>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DFBF77B8-4B8C-4265-299F-1A4738DC3010}"/>
              </a:ext>
            </a:extLst>
          </p:cNvPr>
          <p:cNvSpPr txBox="1"/>
          <p:nvPr/>
        </p:nvSpPr>
        <p:spPr>
          <a:xfrm>
            <a:off x="1716506" y="538322"/>
            <a:ext cx="9204157" cy="1323439"/>
          </a:xfrm>
          <a:prstGeom prst="rect">
            <a:avLst/>
          </a:prstGeom>
          <a:noFill/>
        </p:spPr>
        <p:txBody>
          <a:bodyPr wrap="square">
            <a:spAutoFit/>
          </a:bodyPr>
          <a:lstStyle/>
          <a:p>
            <a:pPr algn="just"/>
            <a:r>
              <a:rPr lang="en-US" sz="2000"/>
              <a:t>S</a:t>
            </a:r>
            <a:r>
              <a:rPr lang="lv-LV" sz="2000"/>
              <a:t>ludinot IOPROJ iepirkumus, specifikācijas praktiski nav, iepirkuma apjoms tiek uzrādīts, piem.</a:t>
            </a:r>
            <a:r>
              <a:rPr lang="en-US" sz="2000"/>
              <a:t> (norādīti galvenie darbu veidi, piem. TP montāža, GVL montāža u.tml un ST piegādes materiāli), </a:t>
            </a:r>
            <a:r>
              <a:rPr lang="lv-LV" sz="2000"/>
              <a:t>kur pēc tam prasa atsevišķu darbu pozīciju izvērsumu, jo tā it kā ir par dārgu (lai tad dod adekvātas specifikācijas)</a:t>
            </a:r>
            <a:endParaRPr lang="lv-LV" sz="2000" dirty="0"/>
          </a:p>
        </p:txBody>
      </p:sp>
      <p:sp>
        <p:nvSpPr>
          <p:cNvPr id="8" name="Title 1">
            <a:extLst>
              <a:ext uri="{FF2B5EF4-FFF2-40B4-BE49-F238E27FC236}">
                <a16:creationId xmlns:a16="http://schemas.microsoft.com/office/drawing/2014/main" id="{C1AF8D22-B0C9-158D-658E-47DF9DD1A026}"/>
              </a:ext>
            </a:extLst>
          </p:cNvPr>
          <p:cNvSpPr txBox="1">
            <a:spLocks/>
          </p:cNvSpPr>
          <p:nvPr/>
        </p:nvSpPr>
        <p:spPr>
          <a:xfrm>
            <a:off x="517300" y="451770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F0606820-50E4-B878-F76E-95143BEDA4C8}"/>
              </a:ext>
            </a:extLst>
          </p:cNvPr>
          <p:cNvSpPr txBox="1"/>
          <p:nvPr/>
        </p:nvSpPr>
        <p:spPr>
          <a:xfrm>
            <a:off x="1716506" y="4980665"/>
            <a:ext cx="9023683" cy="707886"/>
          </a:xfrm>
          <a:prstGeom prst="rect">
            <a:avLst/>
          </a:prstGeom>
          <a:noFill/>
        </p:spPr>
        <p:txBody>
          <a:bodyPr wrap="square">
            <a:spAutoFit/>
          </a:bodyPr>
          <a:lstStyle/>
          <a:p>
            <a:pPr algn="just"/>
            <a:r>
              <a:rPr lang="lv-LV" sz="2000" dirty="0" err="1"/>
              <a:t>Izvērtējums</a:t>
            </a:r>
            <a:r>
              <a:rPr lang="lv-LV" sz="2000" dirty="0"/>
              <a:t> tiek prasīts, lai saprastu pamatojumu dārgākām pozīcijām pirms darījuma apstiprināšanas.</a:t>
            </a:r>
            <a:r>
              <a:rPr lang="en-US" sz="2000" dirty="0"/>
              <a:t> </a:t>
            </a:r>
            <a:endParaRPr lang="lv-LV" sz="2000" dirty="0"/>
          </a:p>
        </p:txBody>
      </p:sp>
    </p:spTree>
    <p:extLst>
      <p:ext uri="{BB962C8B-B14F-4D97-AF65-F5344CB8AC3E}">
        <p14:creationId xmlns:p14="http://schemas.microsoft.com/office/powerpoint/2010/main" val="150667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CEB2A-F181-A802-641A-63867B776E1B}"/>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6145083A-AE57-D5E3-CBE5-39BF6E426193}"/>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CD0157C6-98D3-EAFF-59A2-D7670DF05057}"/>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2482B0F1-3A08-2B42-99CC-9DB4F9E35E28}"/>
              </a:ext>
            </a:extLst>
          </p:cNvPr>
          <p:cNvSpPr txBox="1"/>
          <p:nvPr/>
        </p:nvSpPr>
        <p:spPr>
          <a:xfrm>
            <a:off x="1716506" y="538322"/>
            <a:ext cx="9204157" cy="2862322"/>
          </a:xfrm>
          <a:prstGeom prst="rect">
            <a:avLst/>
          </a:prstGeom>
          <a:noFill/>
        </p:spPr>
        <p:txBody>
          <a:bodyPr wrap="square">
            <a:spAutoFit/>
          </a:bodyPr>
          <a:lstStyle/>
          <a:p>
            <a:pPr algn="just"/>
            <a:r>
              <a:rPr lang="en-US" sz="2000"/>
              <a:t>T</a:t>
            </a:r>
            <a:r>
              <a:rPr lang="lv-LV" sz="2000"/>
              <a:t>ajos pat IOPROJ objektos, projektēšanas skaņošanas process no ST puses nav vienots, vieni skaņotāji izprot, ka darbuzņēmējs pats arī objektu būvēs, līdz ar ko varbūt nepievērš uzmanību kādiem sīkumiem(piem., noformējums), kamēr citi skaņotāji prasa lietas, kas pat nav jādara, atbilstoši LEK prasībām, bez tam- ST mūs uzaicina uz tikšanās, kurā mēs izrunājām vairākas lietas  ar viņu darbiniekiem (nodaļu vadītājiem) un par kaut ko vienojamies. Mums tiek pateikts ka ST darbinieki(saskaņotāji utt.) tiks informēti par šim lietām, bet reāli pēc kāda brīža mēs, piemēram skaņojot projektus saprotam ka līdz šiem ST darbiniekiem informācija nav aizgājusi; </a:t>
            </a:r>
            <a:endParaRPr lang="lv-LV" sz="2000" dirty="0"/>
          </a:p>
        </p:txBody>
      </p:sp>
      <p:sp>
        <p:nvSpPr>
          <p:cNvPr id="8" name="Title 1">
            <a:extLst>
              <a:ext uri="{FF2B5EF4-FFF2-40B4-BE49-F238E27FC236}">
                <a16:creationId xmlns:a16="http://schemas.microsoft.com/office/drawing/2014/main" id="{45B5BDC7-A900-56C6-FB21-9B6EB1AC8C53}"/>
              </a:ext>
            </a:extLst>
          </p:cNvPr>
          <p:cNvSpPr txBox="1">
            <a:spLocks/>
          </p:cNvSpPr>
          <p:nvPr/>
        </p:nvSpPr>
        <p:spPr>
          <a:xfrm>
            <a:off x="517300" y="451770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3" name="TextBox 2">
            <a:extLst>
              <a:ext uri="{FF2B5EF4-FFF2-40B4-BE49-F238E27FC236}">
                <a16:creationId xmlns:a16="http://schemas.microsoft.com/office/drawing/2014/main" id="{AD1BD855-DB5C-8926-6A2D-CFA2A5AC76A8}"/>
              </a:ext>
            </a:extLst>
          </p:cNvPr>
          <p:cNvSpPr txBox="1"/>
          <p:nvPr/>
        </p:nvSpPr>
        <p:spPr>
          <a:xfrm>
            <a:off x="1806742" y="4517700"/>
            <a:ext cx="9023683" cy="2246769"/>
          </a:xfrm>
          <a:prstGeom prst="rect">
            <a:avLst/>
          </a:prstGeom>
          <a:noFill/>
        </p:spPr>
        <p:txBody>
          <a:bodyPr wrap="square">
            <a:spAutoFit/>
          </a:bodyPr>
          <a:lstStyle/>
          <a:p>
            <a:pPr algn="just"/>
            <a:r>
              <a:rPr lang="en-US" sz="2000" dirty="0" err="1"/>
              <a:t>Neatkarīgi</a:t>
            </a:r>
            <a:r>
              <a:rPr lang="en-US" sz="2000" dirty="0"/>
              <a:t> no </a:t>
            </a:r>
            <a:r>
              <a:rPr lang="en-US" sz="2000" dirty="0" err="1"/>
              <a:t>zematslēgas</a:t>
            </a:r>
            <a:r>
              <a:rPr lang="en-US" sz="2000" dirty="0"/>
              <a:t> </a:t>
            </a:r>
            <a:r>
              <a:rPr lang="en-US" sz="2000" dirty="0" err="1"/>
              <a:t>objekta</a:t>
            </a:r>
            <a:r>
              <a:rPr lang="en-US" sz="2000" dirty="0"/>
              <a:t> </a:t>
            </a:r>
            <a:r>
              <a:rPr lang="en-US" sz="2000" dirty="0" err="1"/>
              <a:t>vai</a:t>
            </a:r>
            <a:r>
              <a:rPr lang="en-US" sz="2000" dirty="0"/>
              <a:t> </a:t>
            </a:r>
            <a:r>
              <a:rPr lang="en-US" sz="2000" dirty="0" err="1"/>
              <a:t>standarta</a:t>
            </a:r>
            <a:r>
              <a:rPr lang="en-US" sz="2000" dirty="0"/>
              <a:t> </a:t>
            </a:r>
            <a:r>
              <a:rPr lang="en-US" sz="2000" dirty="0" err="1"/>
              <a:t>projektēšanas</a:t>
            </a:r>
            <a:r>
              <a:rPr lang="en-US" sz="2000" dirty="0"/>
              <a:t> </a:t>
            </a:r>
            <a:r>
              <a:rPr lang="en-US" sz="2000" dirty="0" err="1"/>
              <a:t>objekta</a:t>
            </a:r>
            <a:r>
              <a:rPr lang="en-US" sz="2000" dirty="0"/>
              <a:t> </a:t>
            </a:r>
            <a:r>
              <a:rPr lang="en-US" sz="2000" dirty="0" err="1"/>
              <a:t>pieturamies</a:t>
            </a:r>
            <a:r>
              <a:rPr lang="en-US" sz="2000" dirty="0"/>
              <a:t> pie </a:t>
            </a:r>
            <a:r>
              <a:rPr lang="en-US" sz="2000" dirty="0" err="1"/>
              <a:t>vienota</a:t>
            </a:r>
            <a:r>
              <a:rPr lang="en-US" sz="2000" dirty="0"/>
              <a:t> </a:t>
            </a:r>
            <a:r>
              <a:rPr lang="en-US" sz="2000" dirty="0" err="1"/>
              <a:t>būvprojekta</a:t>
            </a:r>
            <a:r>
              <a:rPr lang="en-US" sz="2000" dirty="0"/>
              <a:t> </a:t>
            </a:r>
            <a:r>
              <a:rPr lang="en-US" sz="2000" dirty="0" err="1"/>
              <a:t>skaņošanas</a:t>
            </a:r>
            <a:r>
              <a:rPr lang="en-US" sz="2000" dirty="0"/>
              <a:t> </a:t>
            </a:r>
            <a:r>
              <a:rPr lang="en-US" sz="2000" dirty="0" err="1"/>
              <a:t>principa</a:t>
            </a:r>
            <a:r>
              <a:rPr lang="en-US" sz="2000" dirty="0"/>
              <a:t>. Ja </a:t>
            </a:r>
            <a:r>
              <a:rPr lang="en-US" sz="2000" dirty="0" err="1"/>
              <a:t>ir</a:t>
            </a:r>
            <a:r>
              <a:rPr lang="en-US" sz="2000" dirty="0"/>
              <a:t> </a:t>
            </a:r>
            <a:r>
              <a:rPr lang="en-US" sz="2000" dirty="0" err="1"/>
              <a:t>specifiski</a:t>
            </a:r>
            <a:r>
              <a:rPr lang="en-US" sz="2000" dirty="0"/>
              <a:t> </a:t>
            </a:r>
            <a:r>
              <a:rPr lang="en-US" sz="2000" dirty="0" err="1"/>
              <a:t>gadījumi</a:t>
            </a:r>
            <a:r>
              <a:rPr lang="en-US" sz="2000" dirty="0"/>
              <a:t>, </a:t>
            </a:r>
            <a:r>
              <a:rPr lang="en-US" sz="2000" dirty="0" err="1"/>
              <a:t>lūdzam</a:t>
            </a:r>
            <a:r>
              <a:rPr lang="en-US" sz="2000" dirty="0"/>
              <a:t> </a:t>
            </a:r>
            <a:r>
              <a:rPr lang="en-US" sz="2000" dirty="0" err="1"/>
              <a:t>atsūtīt</a:t>
            </a:r>
            <a:r>
              <a:rPr lang="en-US" sz="2000" dirty="0"/>
              <a:t> </a:t>
            </a:r>
            <a:r>
              <a:rPr lang="en-US" sz="2000" dirty="0" err="1"/>
              <a:t>piemērus</a:t>
            </a:r>
            <a:r>
              <a:rPr lang="en-US" sz="2000" dirty="0"/>
              <a:t>. Ja </a:t>
            </a:r>
            <a:r>
              <a:rPr lang="en-US" sz="2000" dirty="0" err="1"/>
              <a:t>ir</a:t>
            </a:r>
            <a:r>
              <a:rPr lang="en-US" sz="2000" dirty="0"/>
              <a:t> </a:t>
            </a:r>
            <a:r>
              <a:rPr lang="en-US" sz="2000" dirty="0" err="1"/>
              <a:t>vienošanās</a:t>
            </a:r>
            <a:r>
              <a:rPr lang="en-US" sz="2000" dirty="0"/>
              <a:t> par </a:t>
            </a:r>
            <a:r>
              <a:rPr lang="en-US" sz="2000" dirty="0" err="1"/>
              <a:t>konkrētiem</a:t>
            </a:r>
            <a:r>
              <a:rPr lang="en-US" sz="2000" dirty="0"/>
              <a:t> </a:t>
            </a:r>
            <a:r>
              <a:rPr lang="en-US" sz="2000" dirty="0" err="1"/>
              <a:t>risinājumiem</a:t>
            </a:r>
            <a:r>
              <a:rPr lang="en-US" sz="2000" dirty="0"/>
              <a:t>, </a:t>
            </a:r>
            <a:r>
              <a:rPr lang="en-US" sz="2000" dirty="0" err="1"/>
              <a:t>lūdzam</a:t>
            </a:r>
            <a:r>
              <a:rPr lang="en-US" sz="2000" dirty="0"/>
              <a:t> to </a:t>
            </a:r>
            <a:r>
              <a:rPr lang="en-US" sz="2000" dirty="0" err="1"/>
              <a:t>norādīt</a:t>
            </a:r>
            <a:r>
              <a:rPr lang="en-US" sz="2000" dirty="0"/>
              <a:t> </a:t>
            </a:r>
            <a:r>
              <a:rPr lang="en-US" sz="2000" dirty="0" err="1"/>
              <a:t>iesniedzot</a:t>
            </a:r>
            <a:r>
              <a:rPr lang="en-US" sz="2000" dirty="0"/>
              <a:t> </a:t>
            </a:r>
            <a:r>
              <a:rPr lang="en-US" sz="2000" dirty="0" err="1"/>
              <a:t>skaņošanas</a:t>
            </a:r>
            <a:r>
              <a:rPr lang="en-US" sz="2000" dirty="0"/>
              <a:t> </a:t>
            </a:r>
            <a:r>
              <a:rPr lang="en-US" sz="2000" dirty="0" err="1"/>
              <a:t>pieteikumu</a:t>
            </a:r>
            <a:r>
              <a:rPr lang="en-US" sz="2000" dirty="0"/>
              <a:t>, </a:t>
            </a:r>
            <a:r>
              <a:rPr lang="en-US" sz="2000" dirty="0" err="1"/>
              <a:t>lai</a:t>
            </a:r>
            <a:r>
              <a:rPr lang="en-US" sz="2000" dirty="0"/>
              <a:t> </a:t>
            </a:r>
            <a:r>
              <a:rPr lang="en-US" sz="2000" dirty="0" err="1"/>
              <a:t>tas</a:t>
            </a:r>
            <a:r>
              <a:rPr lang="en-US" sz="2000" dirty="0"/>
              <a:t> </a:t>
            </a:r>
            <a:r>
              <a:rPr lang="en-US" sz="2000" dirty="0" err="1"/>
              <a:t>nonāktu</a:t>
            </a:r>
            <a:r>
              <a:rPr lang="en-US" sz="2000" dirty="0"/>
              <a:t> pie </a:t>
            </a:r>
            <a:r>
              <a:rPr lang="en-US" sz="2000" dirty="0" err="1"/>
              <a:t>būvprojekta</a:t>
            </a:r>
            <a:r>
              <a:rPr lang="en-US" sz="2000" dirty="0"/>
              <a:t> </a:t>
            </a:r>
            <a:r>
              <a:rPr lang="en-US" sz="2000" dirty="0" err="1"/>
              <a:t>skaņotāja</a:t>
            </a:r>
            <a:r>
              <a:rPr lang="en-US" sz="2000" dirty="0"/>
              <a:t>. </a:t>
            </a:r>
            <a:endParaRPr lang="lv-LV" sz="2000" dirty="0"/>
          </a:p>
          <a:p>
            <a:pPr algn="just"/>
            <a:r>
              <a:rPr lang="lv-LV" sz="2000" b="1" dirty="0"/>
              <a:t>Neatbilstību gadījumus sūtīt: PIN vadītājam Tomam Upeniekam un pārrunāsim ik ceturkšņa Projektētāju seminārā.</a:t>
            </a:r>
          </a:p>
        </p:txBody>
      </p:sp>
    </p:spTree>
    <p:extLst>
      <p:ext uri="{BB962C8B-B14F-4D97-AF65-F5344CB8AC3E}">
        <p14:creationId xmlns:p14="http://schemas.microsoft.com/office/powerpoint/2010/main" val="388750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3505-7A41-6A5C-A992-1C0BAD38D94D}"/>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9B71F34A-E94B-5B5C-3A45-541AB7993889}"/>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E997EAC3-0ACC-A232-4D2A-BAE50F9ABB94}"/>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157571AE-3F03-1AB2-061B-600302D41625}"/>
              </a:ext>
            </a:extLst>
          </p:cNvPr>
          <p:cNvSpPr txBox="1"/>
          <p:nvPr/>
        </p:nvSpPr>
        <p:spPr>
          <a:xfrm>
            <a:off x="1716506" y="538322"/>
            <a:ext cx="9204157" cy="1938992"/>
          </a:xfrm>
          <a:prstGeom prst="rect">
            <a:avLst/>
          </a:prstGeom>
          <a:noFill/>
        </p:spPr>
        <p:txBody>
          <a:bodyPr wrap="square">
            <a:spAutoFit/>
          </a:bodyPr>
          <a:lstStyle/>
          <a:p>
            <a:pPr algn="just"/>
            <a:r>
              <a:rPr lang="en-US" sz="2000"/>
              <a:t>V</a:t>
            </a:r>
            <a:r>
              <a:rPr lang="lv-LV" sz="2000"/>
              <a:t>isi IOPROJ un PROJ objekti tiek balstīti uz minimālām izmaiņām, un noteiktu budžeta apjomu, un rangu, bieži vien īpašnieki ir pret dažādiem risinājumiem, lai pārskaņotu projektu un tā risinājumu, tas aizņem daudz laika, jo visiem ST nosacīti atbildīgajiem rindas kārtībā ir jāprasa atļaujas saviem tiešajiem vadītājiem ST iekšienē, un gala atbildes sniegšana darbuzņēmējam (DU) var ilgt līdz pat  1 mēnesim</a:t>
            </a:r>
            <a:r>
              <a:rPr lang="en-US" sz="2000"/>
              <a:t>.</a:t>
            </a:r>
            <a:endParaRPr lang="lv-LV" sz="2000" dirty="0"/>
          </a:p>
        </p:txBody>
      </p:sp>
      <p:sp>
        <p:nvSpPr>
          <p:cNvPr id="8" name="Title 1">
            <a:extLst>
              <a:ext uri="{FF2B5EF4-FFF2-40B4-BE49-F238E27FC236}">
                <a16:creationId xmlns:a16="http://schemas.microsoft.com/office/drawing/2014/main" id="{1067AA44-4F6B-2FF4-7C24-5BF49184B538}"/>
              </a:ext>
            </a:extLst>
          </p:cNvPr>
          <p:cNvSpPr txBox="1">
            <a:spLocks/>
          </p:cNvSpPr>
          <p:nvPr/>
        </p:nvSpPr>
        <p:spPr>
          <a:xfrm>
            <a:off x="517300" y="451770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3" name="TextBox 2">
            <a:extLst>
              <a:ext uri="{FF2B5EF4-FFF2-40B4-BE49-F238E27FC236}">
                <a16:creationId xmlns:a16="http://schemas.microsoft.com/office/drawing/2014/main" id="{7D65AB4D-A13B-C709-3F3E-6546F0EAC748}"/>
              </a:ext>
            </a:extLst>
          </p:cNvPr>
          <p:cNvSpPr txBox="1"/>
          <p:nvPr/>
        </p:nvSpPr>
        <p:spPr>
          <a:xfrm>
            <a:off x="1716506" y="4702492"/>
            <a:ext cx="9023683" cy="1938992"/>
          </a:xfrm>
          <a:prstGeom prst="rect">
            <a:avLst/>
          </a:prstGeom>
          <a:noFill/>
        </p:spPr>
        <p:txBody>
          <a:bodyPr wrap="square">
            <a:spAutoFit/>
          </a:bodyPr>
          <a:lstStyle/>
          <a:p>
            <a:pPr algn="just"/>
            <a:r>
              <a:rPr lang="en-US" sz="2000" dirty="0"/>
              <a:t>2023. </a:t>
            </a:r>
            <a:r>
              <a:rPr lang="en-US" sz="2000" dirty="0" err="1"/>
              <a:t>gadā</a:t>
            </a:r>
            <a:r>
              <a:rPr lang="en-US" sz="2000" dirty="0"/>
              <a:t> </a:t>
            </a:r>
            <a:r>
              <a:rPr lang="en-US" sz="2000" dirty="0" err="1"/>
              <a:t>esam</a:t>
            </a:r>
            <a:r>
              <a:rPr lang="en-US" sz="2000" dirty="0"/>
              <a:t> </a:t>
            </a:r>
            <a:r>
              <a:rPr lang="en-US" sz="2000" dirty="0" err="1"/>
              <a:t>saņēmuši</a:t>
            </a:r>
            <a:r>
              <a:rPr lang="en-US" sz="2000" dirty="0"/>
              <a:t> ap 900 </a:t>
            </a:r>
            <a:r>
              <a:rPr lang="en-US" sz="2000" dirty="0" err="1"/>
              <a:t>pieteikumu</a:t>
            </a:r>
            <a:r>
              <a:rPr lang="en-US" sz="2000" dirty="0"/>
              <a:t> par </a:t>
            </a:r>
            <a:r>
              <a:rPr lang="en-US" sz="2000" dirty="0" err="1"/>
              <a:t>tehnisko</a:t>
            </a:r>
            <a:r>
              <a:rPr lang="en-US" sz="2000" dirty="0"/>
              <a:t> </a:t>
            </a:r>
            <a:r>
              <a:rPr lang="en-US" sz="2000" dirty="0" err="1"/>
              <a:t>risinājumu</a:t>
            </a:r>
            <a:r>
              <a:rPr lang="en-US" sz="2000" dirty="0"/>
              <a:t>, </a:t>
            </a:r>
            <a:r>
              <a:rPr lang="en-US" sz="2000" dirty="0" err="1"/>
              <a:t>vidējais</a:t>
            </a:r>
            <a:r>
              <a:rPr lang="en-US" sz="2000" dirty="0"/>
              <a:t> TN </a:t>
            </a:r>
            <a:r>
              <a:rPr lang="en-US" sz="2000" dirty="0" err="1"/>
              <a:t>izstrādātāja</a:t>
            </a:r>
            <a:r>
              <a:rPr lang="en-US" sz="2000" dirty="0"/>
              <a:t> (TAF) </a:t>
            </a:r>
            <a:r>
              <a:rPr lang="en-US" sz="2000" dirty="0" err="1"/>
              <a:t>sniegtais</a:t>
            </a:r>
            <a:r>
              <a:rPr lang="en-US" sz="2000" dirty="0"/>
              <a:t> </a:t>
            </a:r>
            <a:r>
              <a:rPr lang="en-US" sz="2000" dirty="0" err="1"/>
              <a:t>atbildes</a:t>
            </a:r>
            <a:r>
              <a:rPr lang="en-US" sz="2000" dirty="0"/>
              <a:t> </a:t>
            </a:r>
            <a:r>
              <a:rPr lang="en-US" sz="2000" dirty="0" err="1"/>
              <a:t>laiks</a:t>
            </a:r>
            <a:r>
              <a:rPr lang="en-US" sz="2000" dirty="0"/>
              <a:t> </a:t>
            </a:r>
            <a:r>
              <a:rPr lang="en-US" sz="2000" dirty="0" err="1"/>
              <a:t>ir</a:t>
            </a:r>
            <a:r>
              <a:rPr lang="en-US" sz="2000" dirty="0"/>
              <a:t> 7.3 </a:t>
            </a:r>
            <a:r>
              <a:rPr lang="en-US" sz="2000" dirty="0" err="1"/>
              <a:t>dienas</a:t>
            </a:r>
            <a:r>
              <a:rPr lang="en-US" sz="2000" dirty="0"/>
              <a:t>, t.sk. </a:t>
            </a:r>
            <a:r>
              <a:rPr lang="en-US" sz="2000" dirty="0" err="1"/>
              <a:t>Pieteikumi</a:t>
            </a:r>
            <a:r>
              <a:rPr lang="en-US" sz="2000" dirty="0"/>
              <a:t>, </a:t>
            </a:r>
            <a:r>
              <a:rPr lang="en-US" sz="2000" dirty="0" err="1"/>
              <a:t>kur</a:t>
            </a:r>
            <a:r>
              <a:rPr lang="en-US" sz="2000" dirty="0"/>
              <a:t> </a:t>
            </a:r>
            <a:r>
              <a:rPr lang="en-US" sz="2000" dirty="0" err="1"/>
              <a:t>Zemes</a:t>
            </a:r>
            <a:r>
              <a:rPr lang="en-US" sz="2000" dirty="0"/>
              <a:t> </a:t>
            </a:r>
            <a:r>
              <a:rPr lang="en-US" sz="2000" dirty="0" err="1"/>
              <a:t>īpašnieks</a:t>
            </a:r>
            <a:r>
              <a:rPr lang="en-US" sz="2000" dirty="0"/>
              <a:t> </a:t>
            </a:r>
            <a:r>
              <a:rPr lang="en-US" sz="2000" dirty="0" err="1"/>
              <a:t>iebilst</a:t>
            </a:r>
            <a:r>
              <a:rPr lang="en-US" sz="2000" dirty="0"/>
              <a:t> </a:t>
            </a:r>
            <a:r>
              <a:rPr lang="en-US" sz="2000" dirty="0" err="1"/>
              <a:t>pret</a:t>
            </a:r>
            <a:r>
              <a:rPr lang="en-US" sz="2000" dirty="0"/>
              <a:t> </a:t>
            </a:r>
            <a:r>
              <a:rPr lang="en-US" sz="2000" dirty="0" err="1"/>
              <a:t>tehnisko</a:t>
            </a:r>
            <a:r>
              <a:rPr lang="en-US" sz="2000" dirty="0"/>
              <a:t> </a:t>
            </a:r>
            <a:r>
              <a:rPr lang="en-US" sz="2000" dirty="0" err="1"/>
              <a:t>risinājumu</a:t>
            </a:r>
            <a:r>
              <a:rPr lang="en-US" sz="2000" dirty="0"/>
              <a:t> 185 gab. </a:t>
            </a:r>
            <a:r>
              <a:rPr lang="en-US" sz="2000" dirty="0" err="1"/>
              <a:t>ar</a:t>
            </a:r>
            <a:r>
              <a:rPr lang="en-US" sz="2000" dirty="0"/>
              <a:t> </a:t>
            </a:r>
            <a:r>
              <a:rPr lang="en-US" sz="2000" dirty="0" err="1"/>
              <a:t>atbildi</a:t>
            </a:r>
            <a:r>
              <a:rPr lang="en-US" sz="2000" dirty="0"/>
              <a:t> 10.2 </a:t>
            </a:r>
            <a:r>
              <a:rPr lang="en-US" sz="2000" dirty="0" err="1"/>
              <a:t>dienās</a:t>
            </a:r>
            <a:r>
              <a:rPr lang="en-US" sz="2000" dirty="0"/>
              <a:t> un </a:t>
            </a:r>
            <a:r>
              <a:rPr lang="en-US" sz="2000" dirty="0" err="1"/>
              <a:t>Projektētājs</a:t>
            </a:r>
            <a:r>
              <a:rPr lang="en-US" sz="2000" dirty="0"/>
              <a:t> </a:t>
            </a:r>
            <a:r>
              <a:rPr lang="en-US" sz="2000" dirty="0" err="1"/>
              <a:t>ierosina</a:t>
            </a:r>
            <a:r>
              <a:rPr lang="en-US" sz="2000" dirty="0"/>
              <a:t> </a:t>
            </a:r>
            <a:r>
              <a:rPr lang="en-US" sz="2000" dirty="0" err="1"/>
              <a:t>mainīt</a:t>
            </a:r>
            <a:r>
              <a:rPr lang="en-US" sz="2000" dirty="0"/>
              <a:t> </a:t>
            </a:r>
            <a:r>
              <a:rPr lang="en-US" sz="2000" dirty="0" err="1"/>
              <a:t>tehnisko</a:t>
            </a:r>
            <a:r>
              <a:rPr lang="en-US" sz="2000" dirty="0"/>
              <a:t> </a:t>
            </a:r>
            <a:r>
              <a:rPr lang="en-US" sz="2000" dirty="0" err="1"/>
              <a:t>risinājumu</a:t>
            </a:r>
            <a:r>
              <a:rPr lang="en-US" sz="2000" dirty="0"/>
              <a:t> 212 gab. </a:t>
            </a:r>
            <a:r>
              <a:rPr lang="en-US" sz="2000" dirty="0" err="1"/>
              <a:t>Ar</a:t>
            </a:r>
            <a:r>
              <a:rPr lang="en-US" sz="2000" dirty="0"/>
              <a:t> </a:t>
            </a:r>
            <a:r>
              <a:rPr lang="en-US" sz="2000" dirty="0" err="1"/>
              <a:t>atbildi</a:t>
            </a:r>
            <a:r>
              <a:rPr lang="en-US" sz="2000" dirty="0"/>
              <a:t> 5.9 </a:t>
            </a:r>
            <a:r>
              <a:rPr lang="en-US" sz="2000" dirty="0" err="1"/>
              <a:t>dienās</a:t>
            </a:r>
            <a:r>
              <a:rPr lang="en-US" sz="2000" dirty="0"/>
              <a:t>.</a:t>
            </a:r>
            <a:r>
              <a:rPr lang="lv-LV" sz="2000" dirty="0"/>
              <a:t> Protams, ir ekstrēmi ar garākiem termiņiem.</a:t>
            </a:r>
          </a:p>
          <a:p>
            <a:pPr algn="just"/>
            <a:r>
              <a:rPr lang="lv-LV" sz="2000" b="1" dirty="0"/>
              <a:t>Izstrādāsim KPI atskaiti šī laika monitoringam.</a:t>
            </a:r>
          </a:p>
        </p:txBody>
      </p:sp>
    </p:spTree>
    <p:extLst>
      <p:ext uri="{BB962C8B-B14F-4D97-AF65-F5344CB8AC3E}">
        <p14:creationId xmlns:p14="http://schemas.microsoft.com/office/powerpoint/2010/main" val="307132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E437-2B50-7F98-9AB6-A1DEE8E7C297}"/>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6EA24BC9-289B-649B-70FE-BE05AED08781}"/>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0657CE44-F28F-076C-CF6D-5475E86CBE28}"/>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F2266A54-6781-8AD3-4E14-AC24069E4BC7}"/>
              </a:ext>
            </a:extLst>
          </p:cNvPr>
          <p:cNvSpPr txBox="1"/>
          <p:nvPr/>
        </p:nvSpPr>
        <p:spPr>
          <a:xfrm>
            <a:off x="1716506" y="538322"/>
            <a:ext cx="9204157" cy="1015663"/>
          </a:xfrm>
          <a:prstGeom prst="rect">
            <a:avLst/>
          </a:prstGeom>
          <a:noFill/>
        </p:spPr>
        <p:txBody>
          <a:bodyPr wrap="square">
            <a:spAutoFit/>
          </a:bodyPr>
          <a:lstStyle/>
          <a:p>
            <a:pPr algn="just"/>
            <a:r>
              <a:rPr lang="en-US" sz="2000"/>
              <a:t>Projektējamos objektos no ST puses nav elastības/atbalsta, jo bieži vien pēc tehniskajiem noteikumiem (TN), ko izdod ST, ir neiespējami realizēt projektu, un ir pilnībā jāmaina viss sākotnēji plānotais</a:t>
            </a:r>
            <a:endParaRPr lang="lv-LV" sz="2000" dirty="0"/>
          </a:p>
        </p:txBody>
      </p:sp>
      <p:sp>
        <p:nvSpPr>
          <p:cNvPr id="8" name="Title 1">
            <a:extLst>
              <a:ext uri="{FF2B5EF4-FFF2-40B4-BE49-F238E27FC236}">
                <a16:creationId xmlns:a16="http://schemas.microsoft.com/office/drawing/2014/main" id="{40C23694-D062-611A-3CA0-2E6EB82AAB49}"/>
              </a:ext>
            </a:extLst>
          </p:cNvPr>
          <p:cNvSpPr txBox="1">
            <a:spLocks/>
          </p:cNvSpPr>
          <p:nvPr/>
        </p:nvSpPr>
        <p:spPr>
          <a:xfrm>
            <a:off x="517300" y="451770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3" name="TextBox 2">
            <a:extLst>
              <a:ext uri="{FF2B5EF4-FFF2-40B4-BE49-F238E27FC236}">
                <a16:creationId xmlns:a16="http://schemas.microsoft.com/office/drawing/2014/main" id="{C81FE8EA-4E70-069B-36F1-4A3367F6680B}"/>
              </a:ext>
            </a:extLst>
          </p:cNvPr>
          <p:cNvSpPr txBox="1"/>
          <p:nvPr/>
        </p:nvSpPr>
        <p:spPr>
          <a:xfrm>
            <a:off x="1716506" y="1917943"/>
            <a:ext cx="9204157" cy="1631216"/>
          </a:xfrm>
          <a:prstGeom prst="rect">
            <a:avLst/>
          </a:prstGeom>
          <a:noFill/>
        </p:spPr>
        <p:txBody>
          <a:bodyPr wrap="square">
            <a:spAutoFit/>
          </a:bodyPr>
          <a:lstStyle/>
          <a:p>
            <a:pPr algn="just"/>
            <a:r>
              <a:rPr lang="en-US" sz="2000"/>
              <a:t>I</a:t>
            </a:r>
            <a:r>
              <a:rPr lang="lv-LV" sz="2000"/>
              <a:t>r salīdzinoši daudz gadījumu, kad ST risinājums tiek balstīts uz iespējami minimāliem izdevumiem, kur mazliet pieliekot finansējumu, var izbūvēt efektīvāku, kvalitatīvāku, sakārtotāku projektu uz īpašnieka zemes, kā viņi to ir sākotnēji paredzējuši, jo domā par šī brīža izmaksām, bet nedomā par ilgtermiņa ieguvumiem un efektivitāti</a:t>
            </a:r>
            <a:endParaRPr lang="lv-LV" sz="2000" dirty="0"/>
          </a:p>
        </p:txBody>
      </p:sp>
      <p:sp>
        <p:nvSpPr>
          <p:cNvPr id="4" name="TextBox 3">
            <a:extLst>
              <a:ext uri="{FF2B5EF4-FFF2-40B4-BE49-F238E27FC236}">
                <a16:creationId xmlns:a16="http://schemas.microsoft.com/office/drawing/2014/main" id="{BC1B3390-F197-3DC9-FA8B-8A06153FFEF6}"/>
              </a:ext>
            </a:extLst>
          </p:cNvPr>
          <p:cNvSpPr txBox="1"/>
          <p:nvPr/>
        </p:nvSpPr>
        <p:spPr>
          <a:xfrm>
            <a:off x="1716506" y="4702492"/>
            <a:ext cx="9023683" cy="1015663"/>
          </a:xfrm>
          <a:prstGeom prst="rect">
            <a:avLst/>
          </a:prstGeom>
          <a:noFill/>
        </p:spPr>
        <p:txBody>
          <a:bodyPr wrap="square">
            <a:spAutoFit/>
          </a:bodyPr>
          <a:lstStyle/>
          <a:p>
            <a:pPr algn="just"/>
            <a:r>
              <a:rPr lang="en-US" sz="2000"/>
              <a:t>Izstrādājot tehnisko risinājumu, vadāmies pēc nepieciešamā tehniskā risinājuma un ekonimiskajiem aspekta un salīdzinoši grūti ir noteikt, kurā vietā plānoto tehnisko risinājumu nebūs iespējams realizēt.</a:t>
            </a:r>
            <a:endParaRPr lang="lv-LV" sz="2000" dirty="0"/>
          </a:p>
        </p:txBody>
      </p:sp>
    </p:spTree>
    <p:extLst>
      <p:ext uri="{BB962C8B-B14F-4D97-AF65-F5344CB8AC3E}">
        <p14:creationId xmlns:p14="http://schemas.microsoft.com/office/powerpoint/2010/main" val="77916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7760-D087-56B5-E6CF-8FF4BC0FC4A7}"/>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77744FCB-E1BD-43F7-CD90-307B36ACCD3B}"/>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81C5F633-8A9A-9D05-D27C-6BB989600C58}"/>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5550D93B-51AB-C94E-D14F-9A436F1338F7}"/>
              </a:ext>
            </a:extLst>
          </p:cNvPr>
          <p:cNvSpPr txBox="1"/>
          <p:nvPr/>
        </p:nvSpPr>
        <p:spPr>
          <a:xfrm>
            <a:off x="1716506" y="538322"/>
            <a:ext cx="9204157" cy="2554545"/>
          </a:xfrm>
          <a:prstGeom prst="rect">
            <a:avLst/>
          </a:prstGeom>
          <a:noFill/>
        </p:spPr>
        <p:txBody>
          <a:bodyPr wrap="square">
            <a:spAutoFit/>
          </a:bodyPr>
          <a:lstStyle/>
          <a:p>
            <a:pPr algn="just"/>
            <a:r>
              <a:rPr lang="en-US" sz="2000"/>
              <a:t>P</a:t>
            </a:r>
            <a:r>
              <a:rPr lang="lv-LV" sz="2000"/>
              <a:t>ar darbu izpildes grafikiem- nav skaidrs, kādam nolūkam tie jāsagatavo (it īpaši iesniedzot piedāvājumus iepirkumiem), jo līgumos ir nofiksēti konkrēti izpildes termiņi un tie ir jāievēro, kamēr grafiku esamība nekādā veidā neuzlabo objekta izbūves procesa pārskatāmību, jo faktiski nekad sākotnēji iesniegtais grafiks neatbilst faktisko darbu izpildei. Mūsu ieskatā tā ir birokrātiska procedūra ar nesaprotamu mēŗķi, jo tā (grafika) sagatavošana bieži vien ir kavēklis operatīvākai līguma noslēgšanai, kā arī lieks/nevajadzīgas laika patēriņš to sagatavojot</a:t>
            </a:r>
            <a:endParaRPr lang="lv-LV" sz="2000" dirty="0"/>
          </a:p>
        </p:txBody>
      </p:sp>
      <p:sp>
        <p:nvSpPr>
          <p:cNvPr id="8" name="Title 1">
            <a:extLst>
              <a:ext uri="{FF2B5EF4-FFF2-40B4-BE49-F238E27FC236}">
                <a16:creationId xmlns:a16="http://schemas.microsoft.com/office/drawing/2014/main" id="{3D722966-7A02-BA84-10A4-BC04764E8516}"/>
              </a:ext>
            </a:extLst>
          </p:cNvPr>
          <p:cNvSpPr txBox="1">
            <a:spLocks/>
          </p:cNvSpPr>
          <p:nvPr/>
        </p:nvSpPr>
        <p:spPr>
          <a:xfrm>
            <a:off x="517300" y="451770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3" name="TextBox 2">
            <a:extLst>
              <a:ext uri="{FF2B5EF4-FFF2-40B4-BE49-F238E27FC236}">
                <a16:creationId xmlns:a16="http://schemas.microsoft.com/office/drawing/2014/main" id="{B640A172-F77E-E49D-87BF-E78FF11901A0}"/>
              </a:ext>
            </a:extLst>
          </p:cNvPr>
          <p:cNvSpPr txBox="1"/>
          <p:nvPr/>
        </p:nvSpPr>
        <p:spPr>
          <a:xfrm>
            <a:off x="1716506" y="4702492"/>
            <a:ext cx="9023683" cy="1631216"/>
          </a:xfrm>
          <a:prstGeom prst="rect">
            <a:avLst/>
          </a:prstGeom>
          <a:noFill/>
        </p:spPr>
        <p:txBody>
          <a:bodyPr wrap="square">
            <a:spAutoFit/>
          </a:bodyPr>
          <a:lstStyle/>
          <a:p>
            <a:pPr algn="just"/>
            <a:r>
              <a:rPr lang="en-US" sz="2000"/>
              <a:t>Darbu izpildes grafiku prasām, lai tehniskais uzraugs varētu veikt darbu izpildes uzraudzību pa posmiem. </a:t>
            </a:r>
          </a:p>
          <a:p>
            <a:pPr algn="just"/>
            <a:r>
              <a:rPr lang="en-US" sz="2000"/>
              <a:t>2024. gadā plānots arī KvikSTEPS iestrādāt galveno izpildes posma termiņus, par kuriem darbuzņēmējam būs jāveic atzīmes par darbu izpildi. </a:t>
            </a:r>
          </a:p>
          <a:p>
            <a:pPr algn="just"/>
            <a:r>
              <a:rPr lang="en-US" sz="2000"/>
              <a:t>Aktualizēsim grafika formas, lai būtu iekļauti galvenie darbu izpildes posmi.</a:t>
            </a:r>
            <a:endParaRPr lang="lv-LV" sz="2000" dirty="0"/>
          </a:p>
        </p:txBody>
      </p:sp>
    </p:spTree>
    <p:extLst>
      <p:ext uri="{BB962C8B-B14F-4D97-AF65-F5344CB8AC3E}">
        <p14:creationId xmlns:p14="http://schemas.microsoft.com/office/powerpoint/2010/main" val="329988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3F5E-A273-ED3A-C50E-81FA024850EC}"/>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FC1C8D0A-2E2E-1531-DACF-0859E085154C}"/>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FC492414-C0FA-B32A-C8B1-03F041FA0022}"/>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82A4AAA2-AFB7-9FB4-0166-FA127DDB964E}"/>
              </a:ext>
            </a:extLst>
          </p:cNvPr>
          <p:cNvSpPr txBox="1"/>
          <p:nvPr/>
        </p:nvSpPr>
        <p:spPr>
          <a:xfrm>
            <a:off x="1716506" y="538322"/>
            <a:ext cx="9204157" cy="1631216"/>
          </a:xfrm>
          <a:prstGeom prst="rect">
            <a:avLst/>
          </a:prstGeom>
          <a:noFill/>
        </p:spPr>
        <p:txBody>
          <a:bodyPr wrap="square">
            <a:spAutoFit/>
          </a:bodyPr>
          <a:lstStyle/>
          <a:p>
            <a:pPr algn="just"/>
            <a:r>
              <a:rPr lang="lv-LV" sz="2000"/>
              <a:t>MAN saraksts. Piemēram, ir sertificēti tikai 2 brīvgaisa atdalītāju ražotāji, tādejādi ir ļoti ilgs atdalītāju ražošanas un piegādes laiks (līdz pat 4 mēneši). 0.4kV automātslēdžu sarakstā ir tikai 5 sertificēti ražotāji. Sarakstā nav iekļauti daži no populārajiem un kvalitatīvajiem ražotājiem, piem. Siemens, Schneider, ABB. u.c</a:t>
            </a:r>
            <a:r>
              <a:rPr lang="en-US" sz="2000"/>
              <a:t>.</a:t>
            </a:r>
            <a:endParaRPr lang="lv-LV" sz="2000" dirty="0"/>
          </a:p>
        </p:txBody>
      </p:sp>
      <p:sp>
        <p:nvSpPr>
          <p:cNvPr id="8" name="Title 1">
            <a:extLst>
              <a:ext uri="{FF2B5EF4-FFF2-40B4-BE49-F238E27FC236}">
                <a16:creationId xmlns:a16="http://schemas.microsoft.com/office/drawing/2014/main" id="{6185F4AF-74DB-5A84-7CD0-C6F061CE8274}"/>
              </a:ext>
            </a:extLst>
          </p:cNvPr>
          <p:cNvSpPr txBox="1">
            <a:spLocks/>
          </p:cNvSpPr>
          <p:nvPr/>
        </p:nvSpPr>
        <p:spPr>
          <a:xfrm>
            <a:off x="517300" y="3128239"/>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3" name="TextBox 2">
            <a:extLst>
              <a:ext uri="{FF2B5EF4-FFF2-40B4-BE49-F238E27FC236}">
                <a16:creationId xmlns:a16="http://schemas.microsoft.com/office/drawing/2014/main" id="{03C94332-9CEA-852B-E874-8BD0E6A63D10}"/>
              </a:ext>
            </a:extLst>
          </p:cNvPr>
          <p:cNvSpPr txBox="1"/>
          <p:nvPr/>
        </p:nvSpPr>
        <p:spPr>
          <a:xfrm>
            <a:off x="1716506" y="3112850"/>
            <a:ext cx="9023683" cy="400110"/>
          </a:xfrm>
          <a:prstGeom prst="rect">
            <a:avLst/>
          </a:prstGeom>
          <a:noFill/>
        </p:spPr>
        <p:txBody>
          <a:bodyPr wrap="square">
            <a:spAutoFit/>
          </a:bodyPr>
          <a:lstStyle/>
          <a:p>
            <a:pPr algn="just"/>
            <a:r>
              <a:rPr lang="lv-LV" sz="2000"/>
              <a:t>Atbilstoši "Materiālu atbilstības novērtēšanas sistēmai“</a:t>
            </a:r>
            <a:r>
              <a:rPr lang="en-US" sz="2000"/>
              <a:t>:</a:t>
            </a:r>
            <a:endParaRPr lang="lv-LV" sz="2000" dirty="0"/>
          </a:p>
        </p:txBody>
      </p:sp>
      <p:pic>
        <p:nvPicPr>
          <p:cNvPr id="5" name="Picture 4">
            <a:extLst>
              <a:ext uri="{FF2B5EF4-FFF2-40B4-BE49-F238E27FC236}">
                <a16:creationId xmlns:a16="http://schemas.microsoft.com/office/drawing/2014/main" id="{E4E0AE03-69B7-D69C-8FF9-5B23083CD318}"/>
              </a:ext>
            </a:extLst>
          </p:cNvPr>
          <p:cNvPicPr>
            <a:picLocks noChangeAspect="1"/>
          </p:cNvPicPr>
          <p:nvPr/>
        </p:nvPicPr>
        <p:blipFill>
          <a:blip r:embed="rId4"/>
          <a:stretch>
            <a:fillRect/>
          </a:stretch>
        </p:blipFill>
        <p:spPr>
          <a:xfrm>
            <a:off x="1932175" y="3675010"/>
            <a:ext cx="7316099" cy="2520262"/>
          </a:xfrm>
          <a:prstGeom prst="rect">
            <a:avLst/>
          </a:prstGeom>
        </p:spPr>
      </p:pic>
    </p:spTree>
    <p:extLst>
      <p:ext uri="{BB962C8B-B14F-4D97-AF65-F5344CB8AC3E}">
        <p14:creationId xmlns:p14="http://schemas.microsoft.com/office/powerpoint/2010/main" val="123125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61F08-C71C-58D9-2861-6395A14B4706}"/>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F2177AC3-DA9D-26B7-5471-3EF40BFB9CED}"/>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EFF9A410-66B9-D094-9267-A971E37111C5}"/>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29D64A4F-CDFF-06D3-F09F-E65E0C2516F6}"/>
              </a:ext>
            </a:extLst>
          </p:cNvPr>
          <p:cNvSpPr txBox="1"/>
          <p:nvPr/>
        </p:nvSpPr>
        <p:spPr>
          <a:xfrm>
            <a:off x="1716506" y="538322"/>
            <a:ext cx="9204157" cy="1938992"/>
          </a:xfrm>
          <a:prstGeom prst="rect">
            <a:avLst/>
          </a:prstGeom>
          <a:noFill/>
        </p:spPr>
        <p:txBody>
          <a:bodyPr wrap="square">
            <a:spAutoFit/>
          </a:bodyPr>
          <a:lstStyle/>
          <a:p>
            <a:pPr algn="just"/>
            <a:r>
              <a:rPr lang="lv-LV" sz="2000"/>
              <a:t>Pēc objekta nodošanas ļoti bieži atlikušie un demontētie materiāli, kas ir kāši, kabeļi vai vadi, ļoti mazos daudzumos (pat pa 2m kabeļa, vai 2 GVL kāši) ir jāved uz nodošanas punktiem Rīgā vai Daugavpilī. Šī mūsuprāt ļoti bezjēdzīgā darbība kas sadārdzina BU izmaksas objekta izbūvei. Šādu mazu pozīciju nodošanu varētu organizēt reģionālajās ST struktūrvienībās, vai apsaimniekot DU. </a:t>
            </a:r>
            <a:endParaRPr lang="lv-LV" sz="2000" dirty="0"/>
          </a:p>
        </p:txBody>
      </p:sp>
      <p:sp>
        <p:nvSpPr>
          <p:cNvPr id="8" name="Title 1">
            <a:extLst>
              <a:ext uri="{FF2B5EF4-FFF2-40B4-BE49-F238E27FC236}">
                <a16:creationId xmlns:a16="http://schemas.microsoft.com/office/drawing/2014/main" id="{414B9283-61EB-C753-0DD5-201A9906D1CC}"/>
              </a:ext>
            </a:extLst>
          </p:cNvPr>
          <p:cNvSpPr txBox="1">
            <a:spLocks/>
          </p:cNvSpPr>
          <p:nvPr/>
        </p:nvSpPr>
        <p:spPr>
          <a:xfrm>
            <a:off x="517300" y="451770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3" name="TextBox 2">
            <a:extLst>
              <a:ext uri="{FF2B5EF4-FFF2-40B4-BE49-F238E27FC236}">
                <a16:creationId xmlns:a16="http://schemas.microsoft.com/office/drawing/2014/main" id="{91F812AA-492B-7B67-0D8B-7FAABF7FBEC7}"/>
              </a:ext>
            </a:extLst>
          </p:cNvPr>
          <p:cNvSpPr txBox="1"/>
          <p:nvPr/>
        </p:nvSpPr>
        <p:spPr>
          <a:xfrm>
            <a:off x="1716506" y="4702492"/>
            <a:ext cx="9023683" cy="400110"/>
          </a:xfrm>
          <a:prstGeom prst="rect">
            <a:avLst/>
          </a:prstGeom>
          <a:noFill/>
        </p:spPr>
        <p:txBody>
          <a:bodyPr wrap="square">
            <a:spAutoFit/>
          </a:bodyPr>
          <a:lstStyle/>
          <a:p>
            <a:pPr algn="just"/>
            <a:r>
              <a:rPr lang="en-US" sz="2000" dirty="0"/>
              <a:t>    </a:t>
            </a:r>
            <a:endParaRPr lang="lv-LV" sz="2000" dirty="0"/>
          </a:p>
        </p:txBody>
      </p:sp>
      <p:pic>
        <p:nvPicPr>
          <p:cNvPr id="10" name="Picture 9" descr="A close-up of a document&#10;&#10;Description automatically generated">
            <a:extLst>
              <a:ext uri="{FF2B5EF4-FFF2-40B4-BE49-F238E27FC236}">
                <a16:creationId xmlns:a16="http://schemas.microsoft.com/office/drawing/2014/main" id="{67C5D66B-4D45-A6F7-70EB-C3B6C9E3BB60}"/>
              </a:ext>
            </a:extLst>
          </p:cNvPr>
          <p:cNvPicPr>
            <a:picLocks noChangeAspect="1"/>
          </p:cNvPicPr>
          <p:nvPr/>
        </p:nvPicPr>
        <p:blipFill>
          <a:blip r:embed="rId4"/>
          <a:stretch>
            <a:fillRect/>
          </a:stretch>
        </p:blipFill>
        <p:spPr>
          <a:xfrm>
            <a:off x="2471592" y="2155508"/>
            <a:ext cx="8589473" cy="4492501"/>
          </a:xfrm>
          <a:prstGeom prst="rect">
            <a:avLst/>
          </a:prstGeom>
        </p:spPr>
      </p:pic>
    </p:spTree>
    <p:extLst>
      <p:ext uri="{BB962C8B-B14F-4D97-AF65-F5344CB8AC3E}">
        <p14:creationId xmlns:p14="http://schemas.microsoft.com/office/powerpoint/2010/main" val="357291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E035-3B22-40C9-CF1A-D635F0E4958E}"/>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7A5CF6B7-1E2C-C702-6ED8-3230B9D79D85}"/>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CFDBADB5-00F5-C6C7-4772-9C1F373CECF0}"/>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6CB3461C-9DE2-B892-B895-7B1C4DF2A908}"/>
              </a:ext>
            </a:extLst>
          </p:cNvPr>
          <p:cNvSpPr txBox="1"/>
          <p:nvPr/>
        </p:nvSpPr>
        <p:spPr>
          <a:xfrm>
            <a:off x="1716506" y="638130"/>
            <a:ext cx="9204157" cy="1569660"/>
          </a:xfrm>
          <a:prstGeom prst="rect">
            <a:avLst/>
          </a:prstGeom>
          <a:noFill/>
        </p:spPr>
        <p:txBody>
          <a:bodyPr wrap="square">
            <a:spAutoFit/>
          </a:bodyPr>
          <a:lstStyle/>
          <a:p>
            <a:pPr algn="just"/>
            <a:r>
              <a:rPr lang="lv-LV" sz="2400"/>
              <a:t>ST </a:t>
            </a:r>
            <a:r>
              <a:rPr lang="lv-LV" sz="2400" dirty="0"/>
              <a:t>nepilnības projektos pieņem tikai 45 dienas pēc līguma noslēgšanas. Bieži vien nepilnības atklājās izbūves laikā kas ir vēlāk par 45 dienām pēc līguma noslēgšanas, citreiz pat pēc gada?</a:t>
            </a:r>
          </a:p>
        </p:txBody>
      </p:sp>
      <p:sp>
        <p:nvSpPr>
          <p:cNvPr id="8" name="Title 1">
            <a:extLst>
              <a:ext uri="{FF2B5EF4-FFF2-40B4-BE49-F238E27FC236}">
                <a16:creationId xmlns:a16="http://schemas.microsoft.com/office/drawing/2014/main" id="{BE7E1B04-4157-1F77-B427-73F6A41772CB}"/>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1A436D6A-2A05-3D1B-594E-40EAA27F1811}"/>
              </a:ext>
            </a:extLst>
          </p:cNvPr>
          <p:cNvSpPr txBox="1"/>
          <p:nvPr/>
        </p:nvSpPr>
        <p:spPr>
          <a:xfrm>
            <a:off x="1716506" y="4234712"/>
            <a:ext cx="9023683" cy="1938992"/>
          </a:xfrm>
          <a:prstGeom prst="rect">
            <a:avLst/>
          </a:prstGeom>
          <a:noFill/>
        </p:spPr>
        <p:txBody>
          <a:bodyPr wrap="square">
            <a:spAutoFit/>
          </a:bodyPr>
          <a:lstStyle/>
          <a:p>
            <a:pPr algn="just"/>
            <a:r>
              <a:rPr lang="lv-LV" sz="2400" dirty="0"/>
              <a:t>Ja atklājas lietas, kuras nevarēja identificēt 45 dienu laikā, tad šis arguments tiek ņemts vērā.</a:t>
            </a:r>
          </a:p>
          <a:p>
            <a:pPr algn="just"/>
            <a:r>
              <a:rPr lang="lv-LV" sz="2400" b="1" dirty="0"/>
              <a:t>Šo punktu varam pārvērtēt un veikt grozījumus tipveida līgumā.</a:t>
            </a:r>
            <a:endParaRPr lang="en-US" sz="2400" b="1" dirty="0"/>
          </a:p>
          <a:p>
            <a:pPr algn="just"/>
            <a:endParaRPr lang="lv-LV" sz="2400" dirty="0"/>
          </a:p>
        </p:txBody>
      </p:sp>
    </p:spTree>
    <p:extLst>
      <p:ext uri="{BB962C8B-B14F-4D97-AF65-F5344CB8AC3E}">
        <p14:creationId xmlns:p14="http://schemas.microsoft.com/office/powerpoint/2010/main" val="252849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BB6AA689-3DE8-D0CD-A987-02770960D491}"/>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1ABF6571-1D20-ECEB-267F-DC58B3AE3B42}"/>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34BD3049-E8E6-2EDE-5A19-1986F35DBD32}"/>
              </a:ext>
            </a:extLst>
          </p:cNvPr>
          <p:cNvSpPr txBox="1"/>
          <p:nvPr/>
        </p:nvSpPr>
        <p:spPr>
          <a:xfrm>
            <a:off x="1716506" y="861809"/>
            <a:ext cx="9204157" cy="1200329"/>
          </a:xfrm>
          <a:prstGeom prst="rect">
            <a:avLst/>
          </a:prstGeom>
          <a:noFill/>
        </p:spPr>
        <p:txBody>
          <a:bodyPr wrap="square">
            <a:spAutoFit/>
          </a:bodyPr>
          <a:lstStyle/>
          <a:p>
            <a:pPr algn="just"/>
            <a:r>
              <a:rPr lang="lv-LV" sz="2400"/>
              <a:t>Šobrīd </a:t>
            </a:r>
            <a:r>
              <a:rPr lang="lv-LV" sz="2400" dirty="0"/>
              <a:t>daudzviet ir nomainītas operatīvās atslēgas. DU jaunās atslēgas netiek izsniegtas, kas padara neiespējamu </a:t>
            </a:r>
            <a:r>
              <a:rPr lang="lv-LV" sz="2400" dirty="0" err="1"/>
              <a:t>pārslēgumu</a:t>
            </a:r>
            <a:r>
              <a:rPr lang="lv-LV" sz="2400" dirty="0"/>
              <a:t> veikšanu ar DU personālu</a:t>
            </a:r>
          </a:p>
        </p:txBody>
      </p:sp>
      <p:sp>
        <p:nvSpPr>
          <p:cNvPr id="8" name="Title 1">
            <a:extLst>
              <a:ext uri="{FF2B5EF4-FFF2-40B4-BE49-F238E27FC236}">
                <a16:creationId xmlns:a16="http://schemas.microsoft.com/office/drawing/2014/main" id="{CEE6DFF7-74B9-DA95-4A91-3EEE136B85F4}"/>
              </a:ext>
            </a:extLst>
          </p:cNvPr>
          <p:cNvSpPr txBox="1">
            <a:spLocks/>
          </p:cNvSpPr>
          <p:nvPr/>
        </p:nvSpPr>
        <p:spPr>
          <a:xfrm>
            <a:off x="517300" y="344480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12EE7B30-989A-44E1-BBE7-4267D5E18FAA}"/>
              </a:ext>
            </a:extLst>
          </p:cNvPr>
          <p:cNvSpPr txBox="1"/>
          <p:nvPr/>
        </p:nvSpPr>
        <p:spPr>
          <a:xfrm>
            <a:off x="1716506" y="3749009"/>
            <a:ext cx="9023683" cy="2308324"/>
          </a:xfrm>
          <a:prstGeom prst="rect">
            <a:avLst/>
          </a:prstGeom>
          <a:noFill/>
        </p:spPr>
        <p:txBody>
          <a:bodyPr wrap="square">
            <a:spAutoFit/>
          </a:bodyPr>
          <a:lstStyle/>
          <a:p>
            <a:pPr algn="just"/>
            <a:r>
              <a:rPr lang="lv-LV" sz="2400" dirty="0"/>
              <a:t>DU netiek izsniegtas apakšstaciju un sadales punktu </a:t>
            </a:r>
            <a:r>
              <a:rPr lang="lv-LV" sz="2400" dirty="0" err="1"/>
              <a:t>Master</a:t>
            </a:r>
            <a:r>
              <a:rPr lang="lv-LV" sz="2400" dirty="0"/>
              <a:t> </a:t>
            </a:r>
            <a:r>
              <a:rPr lang="lv-LV" sz="2400" dirty="0" err="1"/>
              <a:t>key</a:t>
            </a:r>
            <a:r>
              <a:rPr lang="lv-LV" sz="2400" dirty="0"/>
              <a:t> atslēgas pastāvīgai lietošanai, bet tās var saņemt pie nepieciešamības uz konkrēto sadales punktu vai apakšstaciju rekonstrukciju laiku.</a:t>
            </a:r>
          </a:p>
          <a:p>
            <a:pPr algn="just"/>
            <a:r>
              <a:rPr lang="lv-LV" sz="2400" dirty="0"/>
              <a:t>Lai saņemtu atslēgu </a:t>
            </a:r>
            <a:r>
              <a:rPr lang="lv-LV" sz="2400" b="1" dirty="0"/>
              <a:t>DU jāsazinās ST  Būvuzraugu vai </a:t>
            </a:r>
            <a:r>
              <a:rPr lang="lv-LV" sz="2400" b="1" dirty="0" err="1"/>
              <a:t>Inženierinspektoru</a:t>
            </a:r>
            <a:r>
              <a:rPr lang="lv-LV" sz="2400" b="1" dirty="0"/>
              <a:t>.</a:t>
            </a:r>
          </a:p>
        </p:txBody>
      </p:sp>
    </p:spTree>
    <p:extLst>
      <p:ext uri="{BB962C8B-B14F-4D97-AF65-F5344CB8AC3E}">
        <p14:creationId xmlns:p14="http://schemas.microsoft.com/office/powerpoint/2010/main" val="182425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9198-5C55-4016-57A1-1E9040A91F06}"/>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3F483DCF-1394-6F5D-26B7-D68C13EAC099}"/>
              </a:ext>
            </a:extLst>
          </p:cNvPr>
          <p:cNvPicPr>
            <a:picLocks noChangeAspect="1"/>
          </p:cNvPicPr>
          <p:nvPr/>
        </p:nvPicPr>
        <p:blipFill rotWithShape="1">
          <a:blip r:embed="rId3">
            <a:alphaModFix amt="5000"/>
          </a:blip>
          <a:srcRect t="15625" b="-15625"/>
          <a:stretch/>
        </p:blipFill>
        <p:spPr>
          <a:xfrm>
            <a:off x="-152400" y="-604520"/>
            <a:ext cx="12192000" cy="8128000"/>
          </a:xfrm>
          <a:prstGeom prst="rect">
            <a:avLst/>
          </a:prstGeom>
        </p:spPr>
      </p:pic>
      <p:sp>
        <p:nvSpPr>
          <p:cNvPr id="2" name="Title 1">
            <a:extLst>
              <a:ext uri="{FF2B5EF4-FFF2-40B4-BE49-F238E27FC236}">
                <a16:creationId xmlns:a16="http://schemas.microsoft.com/office/drawing/2014/main" id="{94B1AD6B-3138-71B0-10E2-6EA389FA430C}"/>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FA3C43F9-1617-2BFD-3D1D-26F53F398AE7}"/>
              </a:ext>
            </a:extLst>
          </p:cNvPr>
          <p:cNvSpPr txBox="1"/>
          <p:nvPr/>
        </p:nvSpPr>
        <p:spPr>
          <a:xfrm>
            <a:off x="1716506" y="638130"/>
            <a:ext cx="9456820" cy="400110"/>
          </a:xfrm>
          <a:prstGeom prst="rect">
            <a:avLst/>
          </a:prstGeom>
          <a:noFill/>
        </p:spPr>
        <p:txBody>
          <a:bodyPr wrap="square">
            <a:spAutoFit/>
          </a:bodyPr>
          <a:lstStyle/>
          <a:p>
            <a:r>
              <a:rPr lang="lv-LV" sz="2000"/>
              <a:t>Neprecīzi </a:t>
            </a:r>
            <a:r>
              <a:rPr lang="lv-LV" sz="2000" dirty="0"/>
              <a:t>un kļūdaini projekti kā arī to darbu un materiālu daudzumu saraksti. </a:t>
            </a:r>
          </a:p>
        </p:txBody>
      </p:sp>
      <p:sp>
        <p:nvSpPr>
          <p:cNvPr id="8" name="Title 1">
            <a:extLst>
              <a:ext uri="{FF2B5EF4-FFF2-40B4-BE49-F238E27FC236}">
                <a16:creationId xmlns:a16="http://schemas.microsoft.com/office/drawing/2014/main" id="{8002114A-A048-BD3F-60CE-EB61A4E0A93F}"/>
              </a:ext>
            </a:extLst>
          </p:cNvPr>
          <p:cNvSpPr txBox="1">
            <a:spLocks/>
          </p:cNvSpPr>
          <p:nvPr/>
        </p:nvSpPr>
        <p:spPr>
          <a:xfrm>
            <a:off x="517300" y="2931908"/>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DC265387-2BB3-04D8-1627-D5DF5E3FC27F}"/>
              </a:ext>
            </a:extLst>
          </p:cNvPr>
          <p:cNvSpPr txBox="1"/>
          <p:nvPr/>
        </p:nvSpPr>
        <p:spPr>
          <a:xfrm>
            <a:off x="517300" y="3163332"/>
            <a:ext cx="10973660" cy="2246769"/>
          </a:xfrm>
          <a:prstGeom prst="rect">
            <a:avLst/>
          </a:prstGeom>
          <a:noFill/>
        </p:spPr>
        <p:txBody>
          <a:bodyPr wrap="square">
            <a:spAutoFit/>
          </a:bodyPr>
          <a:lstStyle/>
          <a:p>
            <a:pPr algn="just"/>
            <a:r>
              <a:rPr lang="lv-LV" sz="2000" dirty="0"/>
              <a:t>Par kļūdām projektos ST raksta vēstules sertifikāta izsniedzējam. Šobrīd ir aizsūtītas 20 vēstules. 1 gadījumā sertifikāts tika anulēts (sertifikāta izsniedzējs Elektriķu brālība). 1 gadījumā sertifikāts apturēts uz laiku (LEEA). 17 gadījumos izteikts brīdinājums (LEEA),  bet 1 gadījumā saņemta atbilde, ka projektētājs neko nav pārkāpis (LEEA).</a:t>
            </a:r>
          </a:p>
          <a:p>
            <a:endParaRPr lang="lv-LV" sz="2000" dirty="0"/>
          </a:p>
          <a:p>
            <a:pPr algn="just"/>
            <a:r>
              <a:rPr lang="lv-LV" sz="2000" dirty="0"/>
              <a:t> ST skaņo projektu kā būvniecības ierosinātājs nevis kā </a:t>
            </a:r>
            <a:r>
              <a:rPr lang="lv-LV" sz="2000" dirty="0" err="1"/>
              <a:t>būvprojektēšanas</a:t>
            </a:r>
            <a:r>
              <a:rPr lang="lv-LV" sz="2000" dirty="0"/>
              <a:t> speciālists. Par projektu atbilstību likumu normām atbild būvspeciālists (projektētājs)</a:t>
            </a:r>
          </a:p>
        </p:txBody>
      </p:sp>
      <p:sp>
        <p:nvSpPr>
          <p:cNvPr id="3" name="TextBox 2">
            <a:extLst>
              <a:ext uri="{FF2B5EF4-FFF2-40B4-BE49-F238E27FC236}">
                <a16:creationId xmlns:a16="http://schemas.microsoft.com/office/drawing/2014/main" id="{70A0F08E-9CC0-78CA-D72B-F0C2FD2FAC94}"/>
              </a:ext>
            </a:extLst>
          </p:cNvPr>
          <p:cNvSpPr txBox="1"/>
          <p:nvPr/>
        </p:nvSpPr>
        <p:spPr>
          <a:xfrm>
            <a:off x="1716506" y="1169466"/>
            <a:ext cx="9456820" cy="1631216"/>
          </a:xfrm>
          <a:prstGeom prst="rect">
            <a:avLst/>
          </a:prstGeom>
          <a:noFill/>
        </p:spPr>
        <p:txBody>
          <a:bodyPr wrap="square">
            <a:spAutoFit/>
          </a:bodyPr>
          <a:lstStyle/>
          <a:p>
            <a:pPr algn="just"/>
            <a:r>
              <a:rPr lang="lv-LV" sz="2000"/>
              <a:t>Uzskatam</a:t>
            </a:r>
            <a:r>
              <a:rPr lang="lv-LV" sz="2000" dirty="0"/>
              <a:t>, ka uz iepirkuma izsludināšanas brīdi būvdarbu apjomi tiek sastādīti un saskaņoti ar kompetentiem A/S Sadales Tīkls speciālistiem un kļūdas, nepilnības vai neatbilstības normatīviem aktiem   tajos netiek konstatētas. Sagatavojot cenu  piedāvājuma bieži vien nevienam A/S Sadales Tīkls kvalificētam BU nerodas jautājumi par projekta kļūdām, nepilnībām vai neatbilstībām normatīviem aktiem. </a:t>
            </a:r>
          </a:p>
        </p:txBody>
      </p:sp>
      <p:pic>
        <p:nvPicPr>
          <p:cNvPr id="5" name="Picture 4" descr="A text on a white background&#10;&#10;Description automatically generated">
            <a:extLst>
              <a:ext uri="{FF2B5EF4-FFF2-40B4-BE49-F238E27FC236}">
                <a16:creationId xmlns:a16="http://schemas.microsoft.com/office/drawing/2014/main" id="{45AAD85F-7234-D981-A5AE-665EB163A0C2}"/>
              </a:ext>
            </a:extLst>
          </p:cNvPr>
          <p:cNvPicPr>
            <a:picLocks noChangeAspect="1"/>
          </p:cNvPicPr>
          <p:nvPr/>
        </p:nvPicPr>
        <p:blipFill>
          <a:blip r:embed="rId4"/>
          <a:stretch>
            <a:fillRect/>
          </a:stretch>
        </p:blipFill>
        <p:spPr>
          <a:xfrm>
            <a:off x="4067476" y="5410101"/>
            <a:ext cx="4754880" cy="1353929"/>
          </a:xfrm>
          <a:prstGeom prst="rect">
            <a:avLst/>
          </a:prstGeom>
        </p:spPr>
      </p:pic>
    </p:spTree>
    <p:extLst>
      <p:ext uri="{BB962C8B-B14F-4D97-AF65-F5344CB8AC3E}">
        <p14:creationId xmlns:p14="http://schemas.microsoft.com/office/powerpoint/2010/main" val="162765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7E45-1BC5-5449-04C4-5CC6DDD4B0F4}"/>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57F26869-676C-B194-686E-1405364AA572}"/>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FE75730A-AED0-A804-FD22-41FA75C065E7}"/>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DF699D08-E745-F251-EBBB-F459AB864027}"/>
              </a:ext>
            </a:extLst>
          </p:cNvPr>
          <p:cNvSpPr txBox="1"/>
          <p:nvPr/>
        </p:nvSpPr>
        <p:spPr>
          <a:xfrm>
            <a:off x="1716506" y="638130"/>
            <a:ext cx="9204157" cy="2677656"/>
          </a:xfrm>
          <a:prstGeom prst="rect">
            <a:avLst/>
          </a:prstGeom>
          <a:noFill/>
        </p:spPr>
        <p:txBody>
          <a:bodyPr wrap="square">
            <a:spAutoFit/>
          </a:bodyPr>
          <a:lstStyle/>
          <a:p>
            <a:pPr algn="just"/>
            <a:r>
              <a:rPr lang="lv-LV" sz="2400"/>
              <a:t>Atjaunošanas </a:t>
            </a:r>
            <a:r>
              <a:rPr lang="lv-LV" sz="2400" dirty="0"/>
              <a:t>projektiem netiek prasīti tehniskie noteikumi komunikāciju turētājiem, līdz ar to bieži ir problēmas ar citiem komunikāciju turētājiem kur bez atļaujas nedrīkstam strādāt viņu aizsargjoslā. Ņemot vērā, ka atjaunošanas objektiem nav pilnvērtīgas topogrāfijas, DU nav informācijas par pazemes komunikācijām objektā. Pastāv liels risks tikt sodītam par citu komunikāciju bojājumu nesaskaņotiem darbiem citā aizsargjoslā.</a:t>
            </a:r>
          </a:p>
        </p:txBody>
      </p:sp>
      <p:sp>
        <p:nvSpPr>
          <p:cNvPr id="8" name="Title 1">
            <a:extLst>
              <a:ext uri="{FF2B5EF4-FFF2-40B4-BE49-F238E27FC236}">
                <a16:creationId xmlns:a16="http://schemas.microsoft.com/office/drawing/2014/main" id="{FDACAEEB-38DF-2CA8-78EE-DFCC5168B02C}"/>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61C1B5EA-7DF5-3222-5A7C-B45FE47E2460}"/>
              </a:ext>
            </a:extLst>
          </p:cNvPr>
          <p:cNvSpPr txBox="1"/>
          <p:nvPr/>
        </p:nvSpPr>
        <p:spPr>
          <a:xfrm>
            <a:off x="1716506" y="4234712"/>
            <a:ext cx="9023683" cy="1938992"/>
          </a:xfrm>
          <a:prstGeom prst="rect">
            <a:avLst/>
          </a:prstGeom>
          <a:noFill/>
        </p:spPr>
        <p:txBody>
          <a:bodyPr wrap="square">
            <a:spAutoFit/>
          </a:bodyPr>
          <a:lstStyle/>
          <a:p>
            <a:pPr algn="just"/>
            <a:r>
              <a:rPr lang="lv-LV" sz="2400" dirty="0"/>
              <a:t>Atjaunošanas objekti pēc būtības ir līdzīgi kā </a:t>
            </a:r>
            <a:r>
              <a:rPr lang="lv-LV" sz="2400" dirty="0" err="1"/>
              <a:t>remontobjektiem</a:t>
            </a:r>
            <a:r>
              <a:rPr lang="lv-LV" sz="2400" dirty="0"/>
              <a:t>, netiek veidots BIS pieteikums, izņemot, ja jāveic EPL vai TP neatgriezeniska demontāža. </a:t>
            </a:r>
          </a:p>
          <a:p>
            <a:pPr algn="just"/>
            <a:r>
              <a:rPr lang="lv-LV" sz="2400" dirty="0"/>
              <a:t>Ja darbi notiek citu inženiertīklu aizsargjoslā, tad darbi ir jāsaskaņo (Aizsargjoslu likums). </a:t>
            </a:r>
          </a:p>
        </p:txBody>
      </p:sp>
    </p:spTree>
    <p:extLst>
      <p:ext uri="{BB962C8B-B14F-4D97-AF65-F5344CB8AC3E}">
        <p14:creationId xmlns:p14="http://schemas.microsoft.com/office/powerpoint/2010/main" val="4168494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E79A6-D169-B628-2366-E4AE0341A4B0}"/>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FC9B8490-3BC9-DE3B-4AAF-6BF0780229B8}"/>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229EA69D-56FF-C57A-AE2C-51EA1BE7577C}"/>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A1CC36C5-1286-B68F-83FE-1BBCEB64A47D}"/>
              </a:ext>
            </a:extLst>
          </p:cNvPr>
          <p:cNvSpPr txBox="1"/>
          <p:nvPr/>
        </p:nvSpPr>
        <p:spPr>
          <a:xfrm>
            <a:off x="1716506" y="638130"/>
            <a:ext cx="9204157" cy="3046988"/>
          </a:xfrm>
          <a:prstGeom prst="rect">
            <a:avLst/>
          </a:prstGeom>
          <a:noFill/>
        </p:spPr>
        <p:txBody>
          <a:bodyPr wrap="square">
            <a:spAutoFit/>
          </a:bodyPr>
          <a:lstStyle/>
          <a:p>
            <a:pPr algn="just"/>
            <a:r>
              <a:rPr lang="lv-LV" sz="2400"/>
              <a:t>BIS </a:t>
            </a:r>
            <a:r>
              <a:rPr lang="lv-LV" sz="2400" dirty="0"/>
              <a:t>sistēma. Veicot ST objektu izbūvi ieraksti bija jāveic selektīvi, tikai būvdarbu uzsākšanas nosacījumu izpildei un nodošanai ekspluatācijā. Turpmāk   </a:t>
            </a:r>
            <a:r>
              <a:rPr lang="lv-LV" sz="2400" dirty="0" err="1"/>
              <a:t>BIS’ā</a:t>
            </a:r>
            <a:r>
              <a:rPr lang="lv-LV" sz="2400" dirty="0"/>
              <a:t> </a:t>
            </a:r>
            <a:r>
              <a:rPr lang="lv-LV" sz="2400" dirty="0" err="1"/>
              <a:t>būz</a:t>
            </a:r>
            <a:r>
              <a:rPr lang="lv-LV" sz="2400" dirty="0"/>
              <a:t> jāvada gan materiāli, gan segto darbu akti. To korektai aizpildīšanai un apstiprināšanai </a:t>
            </a:r>
            <a:r>
              <a:rPr lang="lv-LV" sz="2400" dirty="0" err="1"/>
              <a:t>būz</a:t>
            </a:r>
            <a:r>
              <a:rPr lang="lv-LV" sz="2400" dirty="0"/>
              <a:t> nepieciešamas korektas atbilstības deklarācijas arī ST piegādē esošajiem materiāliem. Tā pat ST piegādāto materiālu ievešana objektā caur </a:t>
            </a:r>
            <a:r>
              <a:rPr lang="lv-LV" sz="2400" dirty="0" err="1"/>
              <a:t>BIS’u</a:t>
            </a:r>
            <a:r>
              <a:rPr lang="lv-LV" sz="2400" dirty="0"/>
              <a:t> un to </a:t>
            </a:r>
            <a:r>
              <a:rPr lang="lv-LV" sz="2400" dirty="0" err="1"/>
              <a:t>atbilsība</a:t>
            </a:r>
            <a:r>
              <a:rPr lang="lv-LV" sz="2400" dirty="0"/>
              <a:t> būvprojektam?(pie dokumentācijas)! </a:t>
            </a:r>
          </a:p>
        </p:txBody>
      </p:sp>
      <p:sp>
        <p:nvSpPr>
          <p:cNvPr id="8" name="Title 1">
            <a:extLst>
              <a:ext uri="{FF2B5EF4-FFF2-40B4-BE49-F238E27FC236}">
                <a16:creationId xmlns:a16="http://schemas.microsoft.com/office/drawing/2014/main" id="{DEC39EE7-C552-96C5-5B62-00753B53428F}"/>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5AF2D04F-D6B2-17D9-D3C2-DD9C9373FBB9}"/>
              </a:ext>
            </a:extLst>
          </p:cNvPr>
          <p:cNvSpPr txBox="1"/>
          <p:nvPr/>
        </p:nvSpPr>
        <p:spPr>
          <a:xfrm>
            <a:off x="1716506" y="4234712"/>
            <a:ext cx="9023683" cy="1938992"/>
          </a:xfrm>
          <a:prstGeom prst="rect">
            <a:avLst/>
          </a:prstGeom>
          <a:noFill/>
        </p:spPr>
        <p:txBody>
          <a:bodyPr wrap="square">
            <a:spAutoFit/>
          </a:bodyPr>
          <a:lstStyle/>
          <a:p>
            <a:pPr algn="just"/>
            <a:r>
              <a:rPr lang="lv-LV" sz="2400" dirty="0"/>
              <a:t>MK Nr.253 111. punkts nosaka, ka Būvdarbu žurnālu var neaizpildīt paskaidrojuma rakstā paredzētajiem būvdarbiem, izņemot gadījumu, ja būvdarbiem ir paredzēts publisko tiesību juridiskās personas vai Eiropas Savienības politiku instrumentu līdzfinansējums!</a:t>
            </a:r>
          </a:p>
        </p:txBody>
      </p:sp>
    </p:spTree>
    <p:extLst>
      <p:ext uri="{BB962C8B-B14F-4D97-AF65-F5344CB8AC3E}">
        <p14:creationId xmlns:p14="http://schemas.microsoft.com/office/powerpoint/2010/main" val="3193776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76302-1878-8AD6-56A4-AD368C855AA7}"/>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08B9C8E0-B179-5626-7B43-D75341E5CEA8}"/>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4422B84C-2D88-8F71-03BB-23FBB7131CB7}"/>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6459812B-AA4D-F4DA-84A2-19DFC800309B}"/>
              </a:ext>
            </a:extLst>
          </p:cNvPr>
          <p:cNvSpPr txBox="1"/>
          <p:nvPr/>
        </p:nvSpPr>
        <p:spPr>
          <a:xfrm>
            <a:off x="1716506" y="538322"/>
            <a:ext cx="9204157" cy="3477875"/>
          </a:xfrm>
          <a:prstGeom prst="rect">
            <a:avLst/>
          </a:prstGeom>
          <a:noFill/>
        </p:spPr>
        <p:txBody>
          <a:bodyPr wrap="square">
            <a:spAutoFit/>
          </a:bodyPr>
          <a:lstStyle/>
          <a:p>
            <a:pPr algn="just"/>
            <a:r>
              <a:rPr lang="lv-LV" sz="2000"/>
              <a:t>ST </a:t>
            </a:r>
            <a:r>
              <a:rPr lang="lv-LV" sz="2000" dirty="0"/>
              <a:t>personāls</a:t>
            </a:r>
          </a:p>
          <a:p>
            <a:pPr algn="just"/>
            <a:r>
              <a:rPr lang="lv-LV" sz="2000" dirty="0"/>
              <a:t>•	Nesertificēti būvuzraugi pieņem sertificēta būvnieka darbus. </a:t>
            </a:r>
          </a:p>
          <a:p>
            <a:pPr algn="just"/>
            <a:r>
              <a:rPr lang="lv-LV" sz="2000" dirty="0"/>
              <a:t>•	Reģionālās īpatnības, kuru dēļ DU spiesti veikt izbūvi objektos pamatojoties uz būvuzrauga kaprīzēm. </a:t>
            </a:r>
          </a:p>
          <a:p>
            <a:pPr algn="just"/>
            <a:r>
              <a:rPr lang="lv-LV" sz="2000" dirty="0"/>
              <a:t>•	Objekta pieņemšana bieži notiek pēc saviem uzskatiem, piem. izsniegtā vada atgriešanas procents pēc izbūves. </a:t>
            </a:r>
          </a:p>
          <a:p>
            <a:pPr algn="just"/>
            <a:r>
              <a:rPr lang="lv-LV" sz="2000" dirty="0"/>
              <a:t>•	Daži ST būvuzraugi un projektu vadītāji pārāk ilgi izskata dokumentāciju un darba uzdevumus kas ir ļoti svarīga raitai objekta izbūvei un nodošanai (papildus darbi, projekta kļūdas). </a:t>
            </a:r>
          </a:p>
          <a:p>
            <a:pPr algn="just"/>
            <a:r>
              <a:rPr lang="lv-LV" sz="2000" dirty="0"/>
              <a:t>•	Daži projektu vadītāji un būvuzraugi neiedziļinās DU problēmās, kas ir saistīti ar līguma termiņa pagarinājumu un citām svarīgām problēmām</a:t>
            </a:r>
          </a:p>
        </p:txBody>
      </p:sp>
      <p:sp>
        <p:nvSpPr>
          <p:cNvPr id="8" name="Title 1">
            <a:extLst>
              <a:ext uri="{FF2B5EF4-FFF2-40B4-BE49-F238E27FC236}">
                <a16:creationId xmlns:a16="http://schemas.microsoft.com/office/drawing/2014/main" id="{B33C59D9-F167-80B7-519D-5A174B4E1E12}"/>
              </a:ext>
            </a:extLst>
          </p:cNvPr>
          <p:cNvSpPr txBox="1">
            <a:spLocks/>
          </p:cNvSpPr>
          <p:nvPr/>
        </p:nvSpPr>
        <p:spPr>
          <a:xfrm>
            <a:off x="536551" y="418518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70371961-4437-32EB-4498-3238DD7EAB2B}"/>
              </a:ext>
            </a:extLst>
          </p:cNvPr>
          <p:cNvSpPr txBox="1"/>
          <p:nvPr/>
        </p:nvSpPr>
        <p:spPr>
          <a:xfrm>
            <a:off x="1716506" y="4175716"/>
            <a:ext cx="9023683" cy="2554545"/>
          </a:xfrm>
          <a:prstGeom prst="rect">
            <a:avLst/>
          </a:prstGeom>
          <a:noFill/>
        </p:spPr>
        <p:txBody>
          <a:bodyPr wrap="square">
            <a:spAutoFit/>
          </a:bodyPr>
          <a:lstStyle/>
          <a:p>
            <a:pPr algn="just"/>
            <a:r>
              <a:rPr lang="lv-LV" sz="2000" dirty="0"/>
              <a:t>ST objektiem (1.grupa) būvuzraudzība nav nepieciešama. ST kā būvniecības ierosinātājs veic tehnisko uzraudzību, kam sertifikāts nav nepieciešams. </a:t>
            </a:r>
          </a:p>
          <a:p>
            <a:pPr algn="just"/>
            <a:r>
              <a:rPr lang="lv-LV" sz="2000" dirty="0"/>
              <a:t>Nepieciešami konkrēti piemēri, lai varētu identificēt tos būvuzraugus, kuri objektus pieņem pēc saviem uzskatiem.</a:t>
            </a:r>
          </a:p>
          <a:p>
            <a:pPr algn="just"/>
            <a:r>
              <a:rPr lang="lv-LV" sz="2000" b="1" dirty="0"/>
              <a:t>Neatbilstību gadījumus sūtīt: BKN vadītājam Mārtiņam </a:t>
            </a:r>
            <a:r>
              <a:rPr lang="lv-LV" sz="2000" b="1" dirty="0" err="1"/>
              <a:t>Grahoļskim</a:t>
            </a:r>
            <a:r>
              <a:rPr lang="lv-LV" sz="2000" b="1" dirty="0"/>
              <a:t> un pārrunāsim ik ceturkšņa Būvnieku seminārā.</a:t>
            </a:r>
          </a:p>
          <a:p>
            <a:pPr algn="just"/>
            <a:r>
              <a:rPr lang="lv-LV" sz="2000" dirty="0"/>
              <a:t>Izstrādē ir KPI atskaites par dokumentācijas laicīgu iesniegšanu no DU puses un BU dokumentācijas izskatīšanas laikiem.</a:t>
            </a:r>
          </a:p>
        </p:txBody>
      </p:sp>
    </p:spTree>
    <p:extLst>
      <p:ext uri="{BB962C8B-B14F-4D97-AF65-F5344CB8AC3E}">
        <p14:creationId xmlns:p14="http://schemas.microsoft.com/office/powerpoint/2010/main" val="394868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85F27-0E06-F31D-EA7B-49E42327F8D1}"/>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00B7AC2D-9764-1222-74C4-2E4A34DDEA30}"/>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A818DEE4-81A4-BABF-3759-973EACB6291D}"/>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B2481C36-4DB3-558A-8ED6-F7F02F5BE3B9}"/>
              </a:ext>
            </a:extLst>
          </p:cNvPr>
          <p:cNvSpPr txBox="1"/>
          <p:nvPr/>
        </p:nvSpPr>
        <p:spPr>
          <a:xfrm>
            <a:off x="1716506" y="638130"/>
            <a:ext cx="9204157" cy="1200329"/>
          </a:xfrm>
          <a:prstGeom prst="rect">
            <a:avLst/>
          </a:prstGeom>
          <a:noFill/>
        </p:spPr>
        <p:txBody>
          <a:bodyPr wrap="square">
            <a:spAutoFit/>
          </a:bodyPr>
          <a:lstStyle/>
          <a:p>
            <a:pPr algn="just"/>
            <a:r>
              <a:rPr lang="lv-LV" sz="2400" dirty="0"/>
              <a:t>Vai ST, kāds veic nepamatoti lētas cenas izvērtēšanu, jo bieži ir gadījumi, kad lētākā cena ir divas reizes un vairāk lētāka, par pārējo iepirkuma dalībnieku cenām.</a:t>
            </a:r>
          </a:p>
        </p:txBody>
      </p:sp>
      <p:sp>
        <p:nvSpPr>
          <p:cNvPr id="8" name="Title 1">
            <a:extLst>
              <a:ext uri="{FF2B5EF4-FFF2-40B4-BE49-F238E27FC236}">
                <a16:creationId xmlns:a16="http://schemas.microsoft.com/office/drawing/2014/main" id="{76FD591F-1CB3-1DD5-F944-024963F157A4}"/>
              </a:ext>
            </a:extLst>
          </p:cNvPr>
          <p:cNvSpPr txBox="1">
            <a:spLocks/>
          </p:cNvSpPr>
          <p:nvPr/>
        </p:nvSpPr>
        <p:spPr>
          <a:xfrm>
            <a:off x="624392" y="1994949"/>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3942F1C1-7003-7165-B4E3-43E6F0CCD3E9}"/>
              </a:ext>
            </a:extLst>
          </p:cNvPr>
          <p:cNvSpPr txBox="1"/>
          <p:nvPr/>
        </p:nvSpPr>
        <p:spPr>
          <a:xfrm>
            <a:off x="1806742" y="1972858"/>
            <a:ext cx="9314339" cy="4031873"/>
          </a:xfrm>
          <a:prstGeom prst="rect">
            <a:avLst/>
          </a:prstGeom>
          <a:noFill/>
        </p:spPr>
        <p:txBody>
          <a:bodyPr wrap="square">
            <a:spAutoFit/>
          </a:bodyPr>
          <a:lstStyle/>
          <a:p>
            <a:pPr algn="just"/>
            <a:r>
              <a:rPr lang="lv-LV" sz="2000" dirty="0"/>
              <a:t>Jā, protams! Ja ir norādes, iesniegtajiem piedāvājumiem var tikt piemērota izvērtēšana, vai tas nav nepamatoti lēts. </a:t>
            </a:r>
            <a:r>
              <a:rPr lang="lv-LV" sz="2000" dirty="0">
                <a:effectLst/>
                <a:ea typeface="Times New Roman" panose="02020603050405020304" pitchFamily="18" charset="0"/>
              </a:rPr>
              <a:t>Lai izvērtētu nepamatoti lētu piedāvājumu, tajā skaitā, lai ierobežotu negodīgu konkurenci starp pretendentiem, pretendentiem var tikt prasīts detalizēts paskaidrojums par būtiskiem piedāvājuma nosacījumiem. Detalizētais paskaidrojums īpaši var attiekties uz: preču ražošanas procesa vai sniedzamo pakalpojumu izmaksām; īpašiem preču piegādes vai pakalpojumu sniegšanas apstākļiem, kas ir pieejami pretendentam; piedāvātā pakalpojuma īpašībām un oriģinalitāti; vides, sociālo un darba tiesību un darba aizsardzības jomas normatīvajos aktos un darba koplīgumos noteikto pienākumu ievērošanu; saistībām pret apakšuzņēmējiem; pretendenta saņemto komercdarbības atbalstu.</a:t>
            </a:r>
            <a:r>
              <a:rPr lang="lv-LV" sz="2000" dirty="0"/>
              <a:t> </a:t>
            </a:r>
          </a:p>
          <a:p>
            <a:pPr algn="just"/>
            <a:endParaRPr lang="lv-LV" dirty="0"/>
          </a:p>
          <a:p>
            <a:pPr algn="just"/>
            <a:endParaRPr lang="lv-LV" dirty="0"/>
          </a:p>
        </p:txBody>
      </p:sp>
    </p:spTree>
    <p:extLst>
      <p:ext uri="{BB962C8B-B14F-4D97-AF65-F5344CB8AC3E}">
        <p14:creationId xmlns:p14="http://schemas.microsoft.com/office/powerpoint/2010/main" val="3809300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93380-733D-C2BD-0A55-781D522DF8AC}"/>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D9A666FD-1576-06E2-08CF-24FA403A0FEB}"/>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1D3AF864-E017-C8F3-0B12-F0032AB3C35F}"/>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B9610ECD-422C-612C-F89C-1A3D5D475F9F}"/>
              </a:ext>
            </a:extLst>
          </p:cNvPr>
          <p:cNvSpPr txBox="1"/>
          <p:nvPr/>
        </p:nvSpPr>
        <p:spPr>
          <a:xfrm>
            <a:off x="1716506" y="638130"/>
            <a:ext cx="9204157" cy="1569660"/>
          </a:xfrm>
          <a:prstGeom prst="rect">
            <a:avLst/>
          </a:prstGeom>
          <a:noFill/>
        </p:spPr>
        <p:txBody>
          <a:bodyPr wrap="square">
            <a:spAutoFit/>
          </a:bodyPr>
          <a:lstStyle/>
          <a:p>
            <a:pPr algn="just"/>
            <a:r>
              <a:rPr lang="lv-LV" sz="2400"/>
              <a:t>Vai </a:t>
            </a:r>
            <a:r>
              <a:rPr lang="lv-LV" sz="2400" dirty="0"/>
              <a:t>ir plānots atteikties no </a:t>
            </a:r>
            <a:r>
              <a:rPr lang="lv-LV" sz="2400" dirty="0" err="1"/>
              <a:t>māzāksolīšanas</a:t>
            </a:r>
            <a:r>
              <a:rPr lang="lv-LV" sz="2400" dirty="0"/>
              <a:t> principa iepirkumos, kas jau ir novedis pie profesijas prestiža zuduma, darbaspēka migrācijas uz citām nozarēm, kā rezultātā konkurences samazināšanās.</a:t>
            </a:r>
          </a:p>
        </p:txBody>
      </p:sp>
      <p:sp>
        <p:nvSpPr>
          <p:cNvPr id="8" name="Title 1">
            <a:extLst>
              <a:ext uri="{FF2B5EF4-FFF2-40B4-BE49-F238E27FC236}">
                <a16:creationId xmlns:a16="http://schemas.microsoft.com/office/drawing/2014/main" id="{BC6DDD72-4917-B435-A68A-6AD589D7EDAE}"/>
              </a:ext>
            </a:extLst>
          </p:cNvPr>
          <p:cNvSpPr txBox="1">
            <a:spLocks/>
          </p:cNvSpPr>
          <p:nvPr/>
        </p:nvSpPr>
        <p:spPr>
          <a:xfrm>
            <a:off x="616154" y="243577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86526EAB-1FC2-D3DE-49F9-CC37F0B2A6F4}"/>
              </a:ext>
            </a:extLst>
          </p:cNvPr>
          <p:cNvSpPr txBox="1"/>
          <p:nvPr/>
        </p:nvSpPr>
        <p:spPr>
          <a:xfrm>
            <a:off x="1716506" y="2435770"/>
            <a:ext cx="9023683" cy="4216539"/>
          </a:xfrm>
          <a:prstGeom prst="rect">
            <a:avLst/>
          </a:prstGeom>
          <a:noFill/>
        </p:spPr>
        <p:txBody>
          <a:bodyPr wrap="square">
            <a:spAutoFit/>
          </a:bodyPr>
          <a:lstStyle/>
          <a:p>
            <a:pPr algn="just"/>
            <a:r>
              <a:rPr lang="lv-LV" sz="2000" dirty="0"/>
              <a:t>Par </a:t>
            </a:r>
            <a:r>
              <a:rPr lang="lv-LV" sz="2000" dirty="0" err="1"/>
              <a:t>pieslēguma</a:t>
            </a:r>
            <a:r>
              <a:rPr lang="lv-LV" sz="2000" dirty="0"/>
              <a:t> maksas objektu izbūvi, saskaņā ar Sistēmas </a:t>
            </a:r>
            <a:r>
              <a:rPr lang="lv-LV" sz="2000" dirty="0" err="1"/>
              <a:t>pieslēguma</a:t>
            </a:r>
            <a:r>
              <a:rPr lang="lv-LV" sz="2000" dirty="0"/>
              <a:t> noteikumiem elektroenerģijas sadales sistēmai 13.1. punktu, AS «Sadales tīkls» klientam ir jānodrošina saimnieciski visizdevīgākais piedāvājums </a:t>
            </a:r>
            <a:r>
              <a:rPr lang="lv-LV" sz="2000" dirty="0" err="1"/>
              <a:t>pieslēguma</a:t>
            </a:r>
            <a:r>
              <a:rPr lang="lv-LV" sz="2000" dirty="0"/>
              <a:t> ierīkošanai.</a:t>
            </a:r>
          </a:p>
          <a:p>
            <a:pPr algn="just" rtl="0"/>
            <a:r>
              <a:rPr lang="lv-LV" sz="2000" dirty="0">
                <a:effectLst/>
              </a:rPr>
              <a:t>Saskaņā ar Publiskas personas finanšu līdzekļu un mantas izšķērdēšanas novēršanas likuma</a:t>
            </a:r>
            <a:r>
              <a:rPr lang="lv-LV" sz="2000" dirty="0"/>
              <a:t> </a:t>
            </a:r>
            <a:r>
              <a:rPr lang="lv-LV" sz="2000" dirty="0">
                <a:effectLst/>
              </a:rPr>
              <a:t>3. pantu, AS «Sadales tīkls» ir </a:t>
            </a:r>
            <a:r>
              <a:rPr lang="lv-LV" sz="2000" dirty="0"/>
              <a:t>p</a:t>
            </a:r>
            <a:r>
              <a:rPr lang="lv-LV" sz="2000" dirty="0">
                <a:effectLst/>
              </a:rPr>
              <a:t>ienākums lietderīgi rīkoties ar finanšu līdzekļiem un mantu.</a:t>
            </a:r>
          </a:p>
          <a:p>
            <a:pPr algn="just" rtl="0"/>
            <a:r>
              <a:rPr lang="lv-LV" sz="2000" dirty="0">
                <a:effectLst/>
              </a:rPr>
              <a:t>Publiska persona, kā arī kapitālsabiedrība rīkojas ar finanšu līdzekļiem un mantu lietderīgi, tas ir:</a:t>
            </a:r>
          </a:p>
          <a:p>
            <a:pPr marL="457200" indent="-457200" algn="just" rtl="0">
              <a:buAutoNum type="arabicParenR"/>
            </a:pPr>
            <a:r>
              <a:rPr lang="lv-LV" sz="2000" dirty="0">
                <a:effectLst/>
              </a:rPr>
              <a:t>rīcībai jābūt tādai, lai mērķi sasniegtu ar mazāko finanšu līdzekļu un mantas izlietojumu.</a:t>
            </a:r>
          </a:p>
          <a:p>
            <a:pPr algn="just"/>
            <a:r>
              <a:rPr lang="lv-LV" sz="2000" dirty="0"/>
              <a:t>Aicinām izteikt priekšlikumus par izvērtēšanas kritērijiem, ievērojot iepriekš minēto SPRK padomes lēmumā un likumā noteikto.</a:t>
            </a:r>
          </a:p>
        </p:txBody>
      </p:sp>
    </p:spTree>
    <p:extLst>
      <p:ext uri="{BB962C8B-B14F-4D97-AF65-F5344CB8AC3E}">
        <p14:creationId xmlns:p14="http://schemas.microsoft.com/office/powerpoint/2010/main" val="425303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004F1-B552-0648-4B72-49F71057DF04}"/>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05ED3D1E-FB9D-EFDA-7D1B-7D571B7D0C3A}"/>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DDF02DDF-7CA4-882D-7452-3ADE1BF45F9C}"/>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B807ACCE-141B-679F-3D28-F511A3C134AA}"/>
              </a:ext>
            </a:extLst>
          </p:cNvPr>
          <p:cNvSpPr txBox="1"/>
          <p:nvPr/>
        </p:nvSpPr>
        <p:spPr>
          <a:xfrm>
            <a:off x="1716506" y="638130"/>
            <a:ext cx="9204157" cy="1631216"/>
          </a:xfrm>
          <a:prstGeom prst="rect">
            <a:avLst/>
          </a:prstGeom>
          <a:noFill/>
        </p:spPr>
        <p:txBody>
          <a:bodyPr wrap="square">
            <a:spAutoFit/>
          </a:bodyPr>
          <a:lstStyle/>
          <a:p>
            <a:pPr algn="just"/>
            <a:r>
              <a:rPr lang="en-US" sz="2000" dirty="0"/>
              <a:t>D</a:t>
            </a:r>
            <a:r>
              <a:rPr lang="lv-LV" sz="2000" dirty="0" err="1"/>
              <a:t>ažos</a:t>
            </a:r>
            <a:r>
              <a:rPr lang="lv-LV" sz="2000" dirty="0"/>
              <a:t> iepirkumos, piem., TP </a:t>
            </a:r>
            <a:r>
              <a:rPr lang="lv-LV" sz="2000" dirty="0" err="1"/>
              <a:t>komercuzskaišu</a:t>
            </a:r>
            <a:r>
              <a:rPr lang="lv-LV" sz="2000" dirty="0"/>
              <a:t> sakārtošana, informācija par objektiem faktiski nav (ir pievienoti tikai metodiskie norādījumi), bet pēc tam tiek prasīts skaidrojums, kādēļ atšķiras izcenojumi viena tipa objektiem dažādos iecirkņos, speciālistiem nav pat izpratnes, ka atšķirību var noteikt kaut vai attālums līdz objektam.</a:t>
            </a:r>
          </a:p>
        </p:txBody>
      </p:sp>
      <p:sp>
        <p:nvSpPr>
          <p:cNvPr id="8" name="Title 1">
            <a:extLst>
              <a:ext uri="{FF2B5EF4-FFF2-40B4-BE49-F238E27FC236}">
                <a16:creationId xmlns:a16="http://schemas.microsoft.com/office/drawing/2014/main" id="{A6BF6917-ABAB-A347-B189-6DD51EA7B6CC}"/>
              </a:ext>
            </a:extLst>
          </p:cNvPr>
          <p:cNvSpPr txBox="1">
            <a:spLocks/>
          </p:cNvSpPr>
          <p:nvPr/>
        </p:nvSpPr>
        <p:spPr>
          <a:xfrm>
            <a:off x="649106" y="2410800"/>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DE7B00B0-BE59-F470-05EF-E63B403276F7}"/>
              </a:ext>
            </a:extLst>
          </p:cNvPr>
          <p:cNvSpPr txBox="1"/>
          <p:nvPr/>
        </p:nvSpPr>
        <p:spPr>
          <a:xfrm>
            <a:off x="1806742" y="2410800"/>
            <a:ext cx="9023683" cy="1631216"/>
          </a:xfrm>
          <a:prstGeom prst="rect">
            <a:avLst/>
          </a:prstGeom>
          <a:noFill/>
        </p:spPr>
        <p:txBody>
          <a:bodyPr wrap="square">
            <a:spAutoFit/>
          </a:bodyPr>
          <a:lstStyle/>
          <a:p>
            <a:pPr algn="just"/>
            <a:r>
              <a:rPr lang="lv-LV" sz="2000" dirty="0"/>
              <a:t>Piedāvājumu izvērtēšanas gaitā pretendentiem var tikt prasīts detalizēts paskaidrojums par būtiskiem piedāvājuma nosacījumiem. </a:t>
            </a:r>
          </a:p>
          <a:p>
            <a:pPr algn="just"/>
            <a:r>
              <a:rPr lang="lv-LV" sz="2000" dirty="0"/>
              <a:t>AS «Sadales tīkls» pateicas visiem darbuzņēmējiem, kas ar pacietību un sapratni sniedz nepieciešamo informāciju kvalitatīvai piedāvājumu izvērtēšanai.</a:t>
            </a:r>
          </a:p>
        </p:txBody>
      </p:sp>
    </p:spTree>
    <p:extLst>
      <p:ext uri="{BB962C8B-B14F-4D97-AF65-F5344CB8AC3E}">
        <p14:creationId xmlns:p14="http://schemas.microsoft.com/office/powerpoint/2010/main" val="197528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A5E0-FD1C-873A-9EDC-21FC764E67E7}"/>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8EDA6EAD-E9D2-C53F-4E1C-2FC28D8908F7}"/>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EB191ECB-F1A9-2984-A51E-560787824E78}"/>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C2FA5898-D518-C0C2-81C8-461AFF39AADB}"/>
              </a:ext>
            </a:extLst>
          </p:cNvPr>
          <p:cNvSpPr txBox="1"/>
          <p:nvPr/>
        </p:nvSpPr>
        <p:spPr>
          <a:xfrm>
            <a:off x="1716506" y="538322"/>
            <a:ext cx="9204157" cy="1323439"/>
          </a:xfrm>
          <a:prstGeom prst="rect">
            <a:avLst/>
          </a:prstGeom>
          <a:noFill/>
        </p:spPr>
        <p:txBody>
          <a:bodyPr wrap="square">
            <a:spAutoFit/>
          </a:bodyPr>
          <a:lstStyle/>
          <a:p>
            <a:pPr algn="just"/>
            <a:r>
              <a:rPr lang="lv-LV" sz="2000"/>
              <a:t>Vāja ST materiālu iepirkumu plānošana, kā rezultātā veidojas neregulāras  piegādes. Katru gadu pastāv kādu materiālu deficīts (transformatori, izolētais vads, balsti). Tā rezultātā BU ir spiests gaidīt un garināt objektu izbūves termiņu.</a:t>
            </a:r>
            <a:endParaRPr lang="lv-LV" sz="2000" dirty="0"/>
          </a:p>
        </p:txBody>
      </p:sp>
      <p:sp>
        <p:nvSpPr>
          <p:cNvPr id="8" name="Title 1">
            <a:extLst>
              <a:ext uri="{FF2B5EF4-FFF2-40B4-BE49-F238E27FC236}">
                <a16:creationId xmlns:a16="http://schemas.microsoft.com/office/drawing/2014/main" id="{AF886BB7-6AB8-2F18-577D-89FB300E7741}"/>
              </a:ext>
            </a:extLst>
          </p:cNvPr>
          <p:cNvSpPr txBox="1">
            <a:spLocks/>
          </p:cNvSpPr>
          <p:nvPr/>
        </p:nvSpPr>
        <p:spPr>
          <a:xfrm>
            <a:off x="517300" y="2049113"/>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3" name="TextBox 2">
            <a:extLst>
              <a:ext uri="{FF2B5EF4-FFF2-40B4-BE49-F238E27FC236}">
                <a16:creationId xmlns:a16="http://schemas.microsoft.com/office/drawing/2014/main" id="{2A639BC2-43E0-CAEB-0CD7-794CA8179A58}"/>
              </a:ext>
            </a:extLst>
          </p:cNvPr>
          <p:cNvSpPr txBox="1"/>
          <p:nvPr/>
        </p:nvSpPr>
        <p:spPr>
          <a:xfrm>
            <a:off x="1716506" y="2049113"/>
            <a:ext cx="9023683" cy="3785652"/>
          </a:xfrm>
          <a:prstGeom prst="rect">
            <a:avLst/>
          </a:prstGeom>
          <a:noFill/>
        </p:spPr>
        <p:txBody>
          <a:bodyPr wrap="square">
            <a:spAutoFit/>
          </a:bodyPr>
          <a:lstStyle/>
          <a:p>
            <a:pPr algn="just"/>
            <a:r>
              <a:rPr lang="lv-LV" sz="2000" dirty="0"/>
              <a:t>Mērķtiecīgi strādājam, lai uzlabotu ceturksnī nepieciešamo materiālu apjomu plānošanu. Plānošana notiek vienu ceturksni uz priekšu. Pēdējo gadu laikā AS «Sadales tīkls» ir </a:t>
            </a:r>
            <a:r>
              <a:rPr lang="lv-LV" sz="2000" dirty="0" err="1"/>
              <a:t>saskārusies</a:t>
            </a:r>
            <a:r>
              <a:rPr lang="lv-LV" sz="2000" dirty="0"/>
              <a:t> ar to, ka stratēģisko materiālu piegādes termiņi būtiski ir mainījušies, piem. sadales transformatoru piegādes termiņš no 10 nedēļām ir pieaudzis līdz 6 mēnešiem, </a:t>
            </a:r>
            <a:r>
              <a:rPr lang="lv-LV" sz="2000" dirty="0" err="1"/>
              <a:t>slēgiekārtām</a:t>
            </a:r>
            <a:r>
              <a:rPr lang="lv-LV" sz="2000" dirty="0"/>
              <a:t> no 6 nedēļām līdz 12 – 16 nedēļām.</a:t>
            </a:r>
          </a:p>
          <a:p>
            <a:pPr algn="just"/>
            <a:r>
              <a:rPr lang="lv-LV" sz="2000" dirty="0"/>
              <a:t>Ņemot vērā mainīgos apstākļus, AS «Sadales tīkls» ir mainījusi materiālu iepirkšanas stratēģiju, kā rezultātā preču grupām kurām tas ir iespējams, līgumi tiek slēgti ar visiem piegādātājiem, kuri ir kvalificējušies iepirkumu procedūras ietvaros. Noslēgto līgumu ietvaros tiek veiktas cenu aptaujas par materiālu iegādi. Tādā veidā ir nodrošinātas tirgus situācijai atbilstošas cenas, samazināta atkarība no viena piegādātāja un ražotāja.</a:t>
            </a:r>
          </a:p>
        </p:txBody>
      </p:sp>
    </p:spTree>
    <p:extLst>
      <p:ext uri="{BB962C8B-B14F-4D97-AF65-F5344CB8AC3E}">
        <p14:creationId xmlns:p14="http://schemas.microsoft.com/office/powerpoint/2010/main" val="176102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28BEF-387C-E5A5-EECC-C49457F56E28}"/>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F652F771-E494-AF17-696D-4AACF9A55893}"/>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A9A387F4-1382-B031-0043-96F2E4A5A16A}"/>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B851B078-1177-98EB-7538-F4876E2BD21F}"/>
              </a:ext>
            </a:extLst>
          </p:cNvPr>
          <p:cNvSpPr txBox="1"/>
          <p:nvPr/>
        </p:nvSpPr>
        <p:spPr>
          <a:xfrm>
            <a:off x="1716506" y="538322"/>
            <a:ext cx="9204157" cy="2031325"/>
          </a:xfrm>
          <a:prstGeom prst="rect">
            <a:avLst/>
          </a:prstGeom>
          <a:noFill/>
        </p:spPr>
        <p:txBody>
          <a:bodyPr wrap="square">
            <a:spAutoFit/>
          </a:bodyPr>
          <a:lstStyle/>
          <a:p>
            <a:pPr algn="just"/>
            <a:r>
              <a:rPr lang="lv-LV" dirty="0"/>
              <a:t>SIA XX maksā visus nodokļus, tiek pirkta akcīzes degviela un kvalitatīvi, jauni, sertificēti materiāli. Netiek piesaistīti apakšuzņēmēji ar neatbilstošu kvalifikāciju, aprīkojumu un apšaubāmu reputāciju. Iespējams uz citu DU fona, kuri piesaista negodprātīgus apakšuzņēmējus, SIA XX nav cenu piedāvājumi ar zemāko cenu. Nepieciešams pastiprināti kontrolēt tos DU kuri objektus izbūvē ar apakšuzņēmējiem. Kā arī izvērtējot iepirkumu ņemt vērā ne tikai cenu bet arī citus kritērijus, piemēram kvalifikācija, pieredze, izbūves kvalitāti, termiņu ievērošana </a:t>
            </a:r>
            <a:r>
              <a:rPr lang="lv-LV" dirty="0" err="1"/>
              <a:t>u.c</a:t>
            </a:r>
            <a:endParaRPr lang="lv-LV" dirty="0"/>
          </a:p>
        </p:txBody>
      </p:sp>
      <p:sp>
        <p:nvSpPr>
          <p:cNvPr id="8" name="Title 1">
            <a:extLst>
              <a:ext uri="{FF2B5EF4-FFF2-40B4-BE49-F238E27FC236}">
                <a16:creationId xmlns:a16="http://schemas.microsoft.com/office/drawing/2014/main" id="{5B5E73B4-B2AF-FD1E-BA21-0C79F0D9416B}"/>
              </a:ext>
            </a:extLst>
          </p:cNvPr>
          <p:cNvSpPr txBox="1">
            <a:spLocks/>
          </p:cNvSpPr>
          <p:nvPr/>
        </p:nvSpPr>
        <p:spPr>
          <a:xfrm>
            <a:off x="517300" y="309286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9224A5EC-291A-577D-3F1A-D4A901339023}"/>
              </a:ext>
            </a:extLst>
          </p:cNvPr>
          <p:cNvSpPr txBox="1"/>
          <p:nvPr/>
        </p:nvSpPr>
        <p:spPr>
          <a:xfrm>
            <a:off x="1716506" y="2997446"/>
            <a:ext cx="9289245" cy="3046988"/>
          </a:xfrm>
          <a:prstGeom prst="rect">
            <a:avLst/>
          </a:prstGeom>
          <a:noFill/>
        </p:spPr>
        <p:txBody>
          <a:bodyPr wrap="square">
            <a:spAutoFit/>
          </a:bodyPr>
          <a:lstStyle/>
          <a:p>
            <a:pPr algn="just"/>
            <a:r>
              <a:rPr lang="lv-LV" sz="1600" dirty="0"/>
              <a:t>AS “Sadales tīkls” informē, ka preventīvi uzņēmumā ar iesaistītajām uzraugošajām funkcijā ir pārrunāts jautājums par rīcību un kārtību, ja tiek konstatēts, ka būvdarbus veic nesaskaņots apakšuzņēmējs, lai šādas situācijas netiktu pieļautas. Atsauce uz apakšuzņēmēju iesaisti būvdarbu sniegšanā sākotnēji tiek norādīta cenu aptauju/sarunu procedūru/iepirkumu dokumentācijā un tālāk līgumos ir atrunāta kārtība par apakšuzņēmēju piesaisti vai nomaiņu. Piegādātājs nav tiesīgs bez saskaņošanas ar Pasūtītāju veikt līgumā minēto apakšuzņēmēju nomaiņu un iesaistīt papildus apakšuzņēmējus līguma izpildē. </a:t>
            </a:r>
          </a:p>
          <a:p>
            <a:pPr algn="just"/>
            <a:r>
              <a:rPr lang="lv-LV" sz="1600" dirty="0"/>
              <a:t>Ja līguma izpildes gaitā tiek konstatēti pārkāpumi - par neatbilstošu materiālu pielietošanu, par noteiktā izbūves termiņa pārkāpumiem, par norādījumos norādīto personāla kvalifikāciju, par darba drošības prasību ievērošanu objekta izbūves gaitā utt., tad AS “Sadales tīkls”  piemēro soda sankcijas, saskaņā ar līgumā noteikto.</a:t>
            </a:r>
          </a:p>
          <a:p>
            <a:pPr algn="just"/>
            <a:endParaRPr lang="lv-LV" sz="1600" dirty="0"/>
          </a:p>
        </p:txBody>
      </p:sp>
    </p:spTree>
    <p:extLst>
      <p:ext uri="{BB962C8B-B14F-4D97-AF65-F5344CB8AC3E}">
        <p14:creationId xmlns:p14="http://schemas.microsoft.com/office/powerpoint/2010/main" val="115882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C89E-BB8B-F445-8896-71A84B2DF7EC}"/>
              </a:ext>
            </a:extLst>
          </p:cNvPr>
          <p:cNvSpPr>
            <a:spLocks noGrp="1"/>
          </p:cNvSpPr>
          <p:nvPr>
            <p:ph type="ctrTitle"/>
          </p:nvPr>
        </p:nvSpPr>
        <p:spPr>
          <a:xfrm>
            <a:off x="477733" y="2276475"/>
            <a:ext cx="4573691" cy="1421928"/>
          </a:xfrm>
        </p:spPr>
        <p:txBody>
          <a:bodyPr/>
          <a:lstStyle/>
          <a:p>
            <a:r>
              <a:rPr lang="lv-LV"/>
              <a:t>Paldies par uzmanību!</a:t>
            </a:r>
          </a:p>
        </p:txBody>
      </p:sp>
    </p:spTree>
    <p:extLst>
      <p:ext uri="{BB962C8B-B14F-4D97-AF65-F5344CB8AC3E}">
        <p14:creationId xmlns:p14="http://schemas.microsoft.com/office/powerpoint/2010/main" val="26078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0D75-4E07-C5B8-7591-3CE203665AEA}"/>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7AF06E58-A808-CDD0-3418-EBB992218B8B}"/>
              </a:ext>
            </a:extLst>
          </p:cNvPr>
          <p:cNvPicPr>
            <a:picLocks noChangeAspect="1"/>
          </p:cNvPicPr>
          <p:nvPr/>
        </p:nvPicPr>
        <p:blipFill rotWithShape="1">
          <a:blip r:embed="rId3">
            <a:alphaModFix amt="5000"/>
          </a:blip>
          <a:srcRect t="15625" b="-15625"/>
          <a:stretch/>
        </p:blipFill>
        <p:spPr>
          <a:xfrm>
            <a:off x="0" y="-449178"/>
            <a:ext cx="12192000" cy="8128000"/>
          </a:xfrm>
          <a:prstGeom prst="rect">
            <a:avLst/>
          </a:prstGeom>
        </p:spPr>
      </p:pic>
      <p:sp>
        <p:nvSpPr>
          <p:cNvPr id="2" name="Title 1">
            <a:extLst>
              <a:ext uri="{FF2B5EF4-FFF2-40B4-BE49-F238E27FC236}">
                <a16:creationId xmlns:a16="http://schemas.microsoft.com/office/drawing/2014/main" id="{1C3185D6-3C7D-ADB5-6105-B47446B15025}"/>
              </a:ext>
            </a:extLst>
          </p:cNvPr>
          <p:cNvSpPr>
            <a:spLocks noGrp="1"/>
          </p:cNvSpPr>
          <p:nvPr>
            <p:ph type="title"/>
          </p:nvPr>
        </p:nvSpPr>
        <p:spPr>
          <a:xfrm>
            <a:off x="517300" y="134399"/>
            <a:ext cx="1688489" cy="369332"/>
          </a:xfrm>
        </p:spPr>
        <p:txBody>
          <a:bodyPr/>
          <a:lstStyle/>
          <a:p>
            <a:r>
              <a:rPr lang="lv-LV"/>
              <a:t>Jautājums</a:t>
            </a:r>
            <a:r>
              <a:rPr lang="en-US"/>
              <a:t>*</a:t>
            </a:r>
            <a:r>
              <a:rPr lang="lv-LV"/>
              <a:t>:</a:t>
            </a:r>
            <a:endParaRPr lang="lv-LV" dirty="0"/>
          </a:p>
        </p:txBody>
      </p:sp>
      <p:sp>
        <p:nvSpPr>
          <p:cNvPr id="7" name="TextBox 6">
            <a:extLst>
              <a:ext uri="{FF2B5EF4-FFF2-40B4-BE49-F238E27FC236}">
                <a16:creationId xmlns:a16="http://schemas.microsoft.com/office/drawing/2014/main" id="{61B6411B-D0D6-88D4-32CD-1AD676B84852}"/>
              </a:ext>
            </a:extLst>
          </p:cNvPr>
          <p:cNvSpPr txBox="1"/>
          <p:nvPr/>
        </p:nvSpPr>
        <p:spPr>
          <a:xfrm>
            <a:off x="1716506" y="638130"/>
            <a:ext cx="9204157" cy="2677656"/>
          </a:xfrm>
          <a:prstGeom prst="rect">
            <a:avLst/>
          </a:prstGeom>
          <a:noFill/>
        </p:spPr>
        <p:txBody>
          <a:bodyPr wrap="square">
            <a:spAutoFit/>
          </a:bodyPr>
          <a:lstStyle/>
          <a:p>
            <a:pPr algn="just"/>
            <a:r>
              <a:rPr lang="lv-LV" sz="2400"/>
              <a:t> Uz </a:t>
            </a:r>
            <a:r>
              <a:rPr lang="lv-LV" sz="2400" dirty="0"/>
              <a:t>konkursiem EIS sistēmā pie projekta dokumentācijas netiek pievienota pilnvērtīgāka informācija, nav Klientu, zemes īpašnieku saskaņojumu protokoli ar zemes īpašnieku prasībām, Balstu montāžas tabulu u.c., lai korekti </a:t>
            </a:r>
            <a:r>
              <a:rPr lang="lv-LV" sz="2400" dirty="0" err="1"/>
              <a:t>iztāmētu</a:t>
            </a:r>
            <a:r>
              <a:rPr lang="lv-LV" sz="2400" dirty="0"/>
              <a:t> objektus. Bieži CMD pieejamie materiālu nosaukumi un kodi GVL objektos, ir pārāk vispārināti, tas ir viens un tas pats materiālu kods var nozīmēt 3 dažādus materiālus.</a:t>
            </a:r>
          </a:p>
        </p:txBody>
      </p:sp>
      <p:sp>
        <p:nvSpPr>
          <p:cNvPr id="8" name="Title 1">
            <a:extLst>
              <a:ext uri="{FF2B5EF4-FFF2-40B4-BE49-F238E27FC236}">
                <a16:creationId xmlns:a16="http://schemas.microsoft.com/office/drawing/2014/main" id="{5621274F-DD00-6776-3C87-06C490D41130}"/>
              </a:ext>
            </a:extLst>
          </p:cNvPr>
          <p:cNvSpPr txBox="1">
            <a:spLocks/>
          </p:cNvSpPr>
          <p:nvPr/>
        </p:nvSpPr>
        <p:spPr>
          <a:xfrm>
            <a:off x="517300" y="376186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D3D285A9-BEF3-4B41-D330-88F0612784B8}"/>
              </a:ext>
            </a:extLst>
          </p:cNvPr>
          <p:cNvSpPr txBox="1"/>
          <p:nvPr/>
        </p:nvSpPr>
        <p:spPr>
          <a:xfrm>
            <a:off x="1716506" y="3614822"/>
            <a:ext cx="9023683" cy="3046988"/>
          </a:xfrm>
          <a:prstGeom prst="rect">
            <a:avLst/>
          </a:prstGeom>
          <a:noFill/>
        </p:spPr>
        <p:txBody>
          <a:bodyPr wrap="square">
            <a:spAutoFit/>
          </a:bodyPr>
          <a:lstStyle/>
          <a:p>
            <a:pPr algn="just"/>
            <a:r>
              <a:rPr lang="en-US" sz="2400" dirty="0" err="1"/>
              <a:t>Iepirkuma</a:t>
            </a:r>
            <a:r>
              <a:rPr lang="en-US" sz="2400" dirty="0"/>
              <a:t> </a:t>
            </a:r>
            <a:r>
              <a:rPr lang="en-US" sz="2400" dirty="0" err="1"/>
              <a:t>dokumentācijā</a:t>
            </a:r>
            <a:r>
              <a:rPr lang="en-US" sz="2400" dirty="0"/>
              <a:t> </a:t>
            </a:r>
            <a:r>
              <a:rPr lang="en-US" sz="2400" dirty="0" err="1"/>
              <a:t>pievienojam</a:t>
            </a:r>
            <a:r>
              <a:rPr lang="en-US" sz="2400" dirty="0"/>
              <a:t> </a:t>
            </a:r>
            <a:r>
              <a:rPr lang="en-US" sz="2400" dirty="0" err="1"/>
              <a:t>projekta</a:t>
            </a:r>
            <a:r>
              <a:rPr lang="en-US" sz="2400" dirty="0"/>
              <a:t> </a:t>
            </a:r>
            <a:r>
              <a:rPr lang="en-US" sz="2400" dirty="0" err="1"/>
              <a:t>dokumentāciju</a:t>
            </a:r>
            <a:r>
              <a:rPr lang="en-US" sz="2400" dirty="0"/>
              <a:t>, </a:t>
            </a:r>
            <a:r>
              <a:rPr lang="en-US" sz="2400" dirty="0" err="1"/>
              <a:t>kurā</a:t>
            </a:r>
            <a:r>
              <a:rPr lang="en-US" sz="2400" dirty="0"/>
              <a:t> nav </a:t>
            </a:r>
            <a:r>
              <a:rPr lang="en-US" sz="2400" dirty="0" err="1"/>
              <a:t>personu</a:t>
            </a:r>
            <a:r>
              <a:rPr lang="en-US" sz="2400" dirty="0"/>
              <a:t> </a:t>
            </a:r>
            <a:r>
              <a:rPr lang="en-US" sz="2400" dirty="0" err="1"/>
              <a:t>dati</a:t>
            </a:r>
            <a:r>
              <a:rPr lang="en-US" sz="2400" dirty="0"/>
              <a:t>. </a:t>
            </a:r>
          </a:p>
          <a:p>
            <a:pPr algn="just"/>
            <a:r>
              <a:rPr lang="en-US" sz="2400" b="1" dirty="0" err="1"/>
              <a:t>Strādājam</a:t>
            </a:r>
            <a:r>
              <a:rPr lang="en-US" sz="2400" b="1" dirty="0"/>
              <a:t> pie </a:t>
            </a:r>
            <a:r>
              <a:rPr lang="en-US" sz="2400" b="1" dirty="0" err="1"/>
              <a:t>tā</a:t>
            </a:r>
            <a:r>
              <a:rPr lang="en-US" sz="2400" b="1" dirty="0"/>
              <a:t>, </a:t>
            </a:r>
            <a:r>
              <a:rPr lang="en-US" sz="2400" b="1" dirty="0" err="1"/>
              <a:t>lai</a:t>
            </a:r>
            <a:r>
              <a:rPr lang="en-US" sz="2400" b="1" dirty="0"/>
              <a:t> </a:t>
            </a:r>
            <a:r>
              <a:rPr lang="en-US" sz="2400" b="1" dirty="0" err="1"/>
              <a:t>projekta</a:t>
            </a:r>
            <a:r>
              <a:rPr lang="en-US" sz="2400" b="1" dirty="0"/>
              <a:t> </a:t>
            </a:r>
            <a:r>
              <a:rPr lang="en-US" sz="2400" b="1" dirty="0" err="1"/>
              <a:t>dokumentācijā</a:t>
            </a:r>
            <a:r>
              <a:rPr lang="en-US" sz="2400" b="1" dirty="0"/>
              <a:t> </a:t>
            </a:r>
            <a:r>
              <a:rPr lang="en-US" sz="2400" b="1" dirty="0" err="1"/>
              <a:t>vienā</a:t>
            </a:r>
            <a:r>
              <a:rPr lang="en-US" sz="2400" b="1" dirty="0"/>
              <a:t> </a:t>
            </a:r>
            <a:r>
              <a:rPr lang="en-US" sz="2400" b="1" dirty="0" err="1"/>
              <a:t>dokumentā</a:t>
            </a:r>
            <a:r>
              <a:rPr lang="en-US" sz="2400" b="1" dirty="0"/>
              <a:t> </a:t>
            </a:r>
            <a:r>
              <a:rPr lang="en-US" sz="2400" b="1" dirty="0" err="1"/>
              <a:t>saņemtu</a:t>
            </a:r>
            <a:r>
              <a:rPr lang="en-US" sz="2400" b="1" dirty="0"/>
              <a:t> </a:t>
            </a:r>
            <a:r>
              <a:rPr lang="en-US" sz="2400" b="1" dirty="0" err="1"/>
              <a:t>visus</a:t>
            </a:r>
            <a:r>
              <a:rPr lang="en-US" sz="2400" b="1" dirty="0"/>
              <a:t> </a:t>
            </a:r>
            <a:r>
              <a:rPr lang="en-US" sz="2400" b="1" dirty="0" err="1"/>
              <a:t>projekta</a:t>
            </a:r>
            <a:r>
              <a:rPr lang="en-US" sz="2400" b="1" dirty="0"/>
              <a:t> </a:t>
            </a:r>
            <a:r>
              <a:rPr lang="en-US" sz="2400" b="1" dirty="0" err="1"/>
              <a:t>skaņojuma</a:t>
            </a:r>
            <a:r>
              <a:rPr lang="en-US" sz="2400" b="1" dirty="0"/>
              <a:t> </a:t>
            </a:r>
            <a:r>
              <a:rPr lang="en-US" sz="2400" b="1" dirty="0" err="1"/>
              <a:t>nosacījumus</a:t>
            </a:r>
            <a:r>
              <a:rPr lang="en-US" sz="2400" b="1" dirty="0"/>
              <a:t>.</a:t>
            </a:r>
          </a:p>
          <a:p>
            <a:pPr algn="just"/>
            <a:r>
              <a:rPr lang="en-US" sz="2400" dirty="0" err="1"/>
              <a:t>Balsu</a:t>
            </a:r>
            <a:r>
              <a:rPr lang="en-US" sz="2400" dirty="0"/>
              <a:t> </a:t>
            </a:r>
            <a:r>
              <a:rPr lang="en-US" sz="2400" dirty="0" err="1"/>
              <a:t>montāžas</a:t>
            </a:r>
            <a:r>
              <a:rPr lang="en-US" sz="2400" dirty="0"/>
              <a:t> tab.  pie </a:t>
            </a:r>
            <a:r>
              <a:rPr lang="en-US" sz="2400" dirty="0" err="1"/>
              <a:t>iepirkuma</a:t>
            </a:r>
            <a:r>
              <a:rPr lang="en-US" sz="2400" dirty="0"/>
              <a:t> </a:t>
            </a:r>
            <a:r>
              <a:rPr lang="en-US" sz="2400" dirty="0" err="1"/>
              <a:t>neliekam</a:t>
            </a:r>
            <a:r>
              <a:rPr lang="en-US" sz="2400" dirty="0"/>
              <a:t>, </a:t>
            </a:r>
            <a:r>
              <a:rPr lang="en-US" sz="2400" dirty="0" err="1"/>
              <a:t>tās</a:t>
            </a:r>
            <a:r>
              <a:rPr lang="en-US" sz="2400" dirty="0"/>
              <a:t> </a:t>
            </a:r>
            <a:r>
              <a:rPr lang="en-US" sz="2400" dirty="0" err="1"/>
              <a:t>ir</a:t>
            </a:r>
            <a:r>
              <a:rPr lang="en-US" sz="2400" dirty="0"/>
              <a:t> </a:t>
            </a:r>
            <a:r>
              <a:rPr lang="en-US" sz="2400" dirty="0" err="1"/>
              <a:t>pieejamas</a:t>
            </a:r>
            <a:r>
              <a:rPr lang="en-US" sz="2400" dirty="0"/>
              <a:t> </a:t>
            </a:r>
            <a:r>
              <a:rPr lang="en-US" sz="2400" dirty="0" err="1"/>
              <a:t>LEKā</a:t>
            </a:r>
            <a:r>
              <a:rPr lang="en-US" sz="2400" dirty="0"/>
              <a:t>.</a:t>
            </a:r>
          </a:p>
          <a:p>
            <a:pPr algn="just"/>
            <a:r>
              <a:rPr lang="en-US" sz="2400" dirty="0" err="1"/>
              <a:t>Materiālu</a:t>
            </a:r>
            <a:r>
              <a:rPr lang="en-US" sz="2400" dirty="0"/>
              <a:t> </a:t>
            </a:r>
            <a:r>
              <a:rPr lang="en-US" sz="2400" dirty="0" err="1"/>
              <a:t>sarakstā</a:t>
            </a:r>
            <a:r>
              <a:rPr lang="en-US" sz="2400" dirty="0"/>
              <a:t> </a:t>
            </a:r>
            <a:r>
              <a:rPr lang="en-US" sz="2400" dirty="0" err="1"/>
              <a:t>vienam</a:t>
            </a:r>
            <a:r>
              <a:rPr lang="en-US" sz="2400" dirty="0"/>
              <a:t> </a:t>
            </a:r>
            <a:r>
              <a:rPr lang="en-US" sz="2400" dirty="0" err="1"/>
              <a:t>kategorijas</a:t>
            </a:r>
            <a:r>
              <a:rPr lang="en-US" sz="2400" dirty="0"/>
              <a:t> </a:t>
            </a:r>
            <a:r>
              <a:rPr lang="en-US" sz="2400" dirty="0" err="1"/>
              <a:t>kodam</a:t>
            </a:r>
            <a:r>
              <a:rPr lang="en-US" sz="2400" dirty="0"/>
              <a:t> var </a:t>
            </a:r>
            <a:r>
              <a:rPr lang="en-US" sz="2400" dirty="0" err="1"/>
              <a:t>būt</a:t>
            </a:r>
            <a:r>
              <a:rPr lang="en-US" sz="2400" dirty="0"/>
              <a:t> </a:t>
            </a:r>
            <a:r>
              <a:rPr lang="en-US" sz="2400" dirty="0" err="1"/>
              <a:t>vairākas</a:t>
            </a:r>
            <a:r>
              <a:rPr lang="en-US" sz="2400" dirty="0"/>
              <a:t> </a:t>
            </a:r>
            <a:r>
              <a:rPr lang="en-US" sz="2400" dirty="0" err="1"/>
              <a:t>nomenklatūras</a:t>
            </a:r>
            <a:r>
              <a:rPr lang="en-US" sz="2400" dirty="0"/>
              <a:t>.</a:t>
            </a:r>
            <a:endParaRPr lang="lv-LV" sz="2400" dirty="0"/>
          </a:p>
        </p:txBody>
      </p:sp>
    </p:spTree>
    <p:extLst>
      <p:ext uri="{BB962C8B-B14F-4D97-AF65-F5344CB8AC3E}">
        <p14:creationId xmlns:p14="http://schemas.microsoft.com/office/powerpoint/2010/main" val="381053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78EBB-1019-26E8-4EDC-0A7E2326C278}"/>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261808AB-70C1-97CD-DB13-BCF8C968D2EC}"/>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9DF4CED6-7D8B-0D94-109B-0123BDF90479}"/>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1D73AB81-A5FF-F1C4-6EB6-669B865BF869}"/>
              </a:ext>
            </a:extLst>
          </p:cNvPr>
          <p:cNvSpPr txBox="1"/>
          <p:nvPr/>
        </p:nvSpPr>
        <p:spPr>
          <a:xfrm>
            <a:off x="1716506" y="638130"/>
            <a:ext cx="9204157" cy="830997"/>
          </a:xfrm>
          <a:prstGeom prst="rect">
            <a:avLst/>
          </a:prstGeom>
          <a:noFill/>
        </p:spPr>
        <p:txBody>
          <a:bodyPr wrap="square">
            <a:spAutoFit/>
          </a:bodyPr>
          <a:lstStyle/>
          <a:p>
            <a:pPr algn="just"/>
            <a:r>
              <a:rPr lang="lv-LV" sz="2400"/>
              <a:t>MK </a:t>
            </a:r>
            <a:r>
              <a:rPr lang="lv-LV" sz="2400" dirty="0"/>
              <a:t>noteikumi Nr.419. nosaka, ka ieturējums nevar pārsniegt 10%, ko ST ignorē.</a:t>
            </a:r>
          </a:p>
        </p:txBody>
      </p:sp>
      <p:sp>
        <p:nvSpPr>
          <p:cNvPr id="8" name="Title 1">
            <a:extLst>
              <a:ext uri="{FF2B5EF4-FFF2-40B4-BE49-F238E27FC236}">
                <a16:creationId xmlns:a16="http://schemas.microsoft.com/office/drawing/2014/main" id="{08E8317B-B04D-29A8-0D9E-14AA6FB42380}"/>
              </a:ext>
            </a:extLst>
          </p:cNvPr>
          <p:cNvSpPr txBox="1">
            <a:spLocks/>
          </p:cNvSpPr>
          <p:nvPr/>
        </p:nvSpPr>
        <p:spPr>
          <a:xfrm>
            <a:off x="517300" y="2815389"/>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A68B2EF5-C3CE-57D0-A78E-57AFB47B8579}"/>
              </a:ext>
            </a:extLst>
          </p:cNvPr>
          <p:cNvSpPr txBox="1"/>
          <p:nvPr/>
        </p:nvSpPr>
        <p:spPr>
          <a:xfrm>
            <a:off x="1716506" y="3278354"/>
            <a:ext cx="9023683" cy="3416320"/>
          </a:xfrm>
          <a:prstGeom prst="rect">
            <a:avLst/>
          </a:prstGeom>
          <a:noFill/>
        </p:spPr>
        <p:txBody>
          <a:bodyPr wrap="square">
            <a:spAutoFit/>
          </a:bodyPr>
          <a:lstStyle/>
          <a:p>
            <a:pPr algn="just"/>
            <a:r>
              <a:rPr lang="lv-LV" sz="2400" dirty="0"/>
              <a:t>MK noteikumu Nr.419 prasības uz ST ir attiecināmas, ja </a:t>
            </a:r>
            <a:r>
              <a:rPr lang="lv-LV" sz="2400" u="sng" dirty="0"/>
              <a:t>vienlaicīgi</a:t>
            </a:r>
            <a:r>
              <a:rPr lang="lv-LV" sz="2400" dirty="0"/>
              <a:t> pastāv MK noteikumu Nr.419 3. un 4.punktā minētie priekšnoteikumi. </a:t>
            </a:r>
          </a:p>
          <a:p>
            <a:endParaRPr lang="lv-LV" sz="2400" dirty="0"/>
          </a:p>
          <a:p>
            <a:r>
              <a:rPr lang="lv-LV" sz="2400" dirty="0"/>
              <a:t>(3.punkts nosaka, ka MK Nr.419 attiecas uz publisko būvdarbu līgumu, ko slēdz par Publisko iepirkumu likumā vai Sabiedrisko pakalpojumu sniedzēju iepirkumu likumā noteiktajā kārtībā. 4.punkts nosaka, ka MK Nr.419 piemēro </a:t>
            </a:r>
            <a:r>
              <a:rPr lang="lv-LV" sz="2400" u="sng" dirty="0"/>
              <a:t>otrās vai trešās grupas </a:t>
            </a:r>
            <a:r>
              <a:rPr lang="lv-LV" sz="2400" dirty="0"/>
              <a:t>būvju būvniecībai).</a:t>
            </a:r>
          </a:p>
        </p:txBody>
      </p:sp>
    </p:spTree>
    <p:extLst>
      <p:ext uri="{BB962C8B-B14F-4D97-AF65-F5344CB8AC3E}">
        <p14:creationId xmlns:p14="http://schemas.microsoft.com/office/powerpoint/2010/main" val="10857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9F1E8-534A-4CFD-9F6A-5659B09A007E}"/>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8F22DFD7-CD49-12BE-6134-D2AA51593706}"/>
              </a:ext>
            </a:extLst>
          </p:cNvPr>
          <p:cNvPicPr>
            <a:picLocks noChangeAspect="1"/>
          </p:cNvPicPr>
          <p:nvPr/>
        </p:nvPicPr>
        <p:blipFill rotWithShape="1">
          <a:blip r:embed="rId3">
            <a:alphaModFix amt="5000"/>
          </a:blip>
          <a:srcRect t="15625" b="-15625"/>
          <a:stretch/>
        </p:blipFill>
        <p:spPr>
          <a:xfrm>
            <a:off x="0" y="10160"/>
            <a:ext cx="12192000" cy="8128000"/>
          </a:xfrm>
          <a:prstGeom prst="rect">
            <a:avLst/>
          </a:prstGeom>
        </p:spPr>
      </p:pic>
      <p:sp>
        <p:nvSpPr>
          <p:cNvPr id="2" name="Title 1">
            <a:extLst>
              <a:ext uri="{FF2B5EF4-FFF2-40B4-BE49-F238E27FC236}">
                <a16:creationId xmlns:a16="http://schemas.microsoft.com/office/drawing/2014/main" id="{E4A0D217-6573-E503-3C07-F72736FA0BE7}"/>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78A3CF20-C7EC-36C6-B9FB-6DC696CED459}"/>
              </a:ext>
            </a:extLst>
          </p:cNvPr>
          <p:cNvSpPr txBox="1"/>
          <p:nvPr/>
        </p:nvSpPr>
        <p:spPr>
          <a:xfrm>
            <a:off x="1716506" y="638130"/>
            <a:ext cx="9204157" cy="1569660"/>
          </a:xfrm>
          <a:prstGeom prst="rect">
            <a:avLst/>
          </a:prstGeom>
          <a:noFill/>
        </p:spPr>
        <p:txBody>
          <a:bodyPr wrap="square">
            <a:spAutoFit/>
          </a:bodyPr>
          <a:lstStyle/>
          <a:p>
            <a:pPr algn="just"/>
            <a:r>
              <a:rPr lang="lv-LV" sz="2400"/>
              <a:t>Bieži </a:t>
            </a:r>
            <a:r>
              <a:rPr lang="lv-LV" sz="2400" dirty="0"/>
              <a:t>dzirdam no ST par laika normām atsevišķu konstrukciju, vai mezglu būvniecībai, kuras tiek pieprasītas pēc līguma noslēgšanas. Vai tas ir korekti, ja iepirkumā vienīgais kritērijs ir lētākā cena.</a:t>
            </a:r>
          </a:p>
        </p:txBody>
      </p:sp>
      <p:sp>
        <p:nvSpPr>
          <p:cNvPr id="8" name="Title 1">
            <a:extLst>
              <a:ext uri="{FF2B5EF4-FFF2-40B4-BE49-F238E27FC236}">
                <a16:creationId xmlns:a16="http://schemas.microsoft.com/office/drawing/2014/main" id="{B7211661-1999-3A72-0C93-24A69F43EEDC}"/>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AA5DB8CB-2B65-4CA4-6C81-0720DA84A68D}"/>
              </a:ext>
            </a:extLst>
          </p:cNvPr>
          <p:cNvSpPr txBox="1"/>
          <p:nvPr/>
        </p:nvSpPr>
        <p:spPr>
          <a:xfrm>
            <a:off x="1716506" y="4234712"/>
            <a:ext cx="9023683" cy="830997"/>
          </a:xfrm>
          <a:prstGeom prst="rect">
            <a:avLst/>
          </a:prstGeom>
          <a:noFill/>
        </p:spPr>
        <p:txBody>
          <a:bodyPr wrap="square">
            <a:spAutoFit/>
          </a:bodyPr>
          <a:lstStyle/>
          <a:p>
            <a:pPr algn="just"/>
            <a:r>
              <a:rPr lang="lv-LV" sz="2400" dirty="0"/>
              <a:t>Visiem darbuzņēmējiem</a:t>
            </a:r>
            <a:r>
              <a:rPr lang="en-US" sz="2400" dirty="0"/>
              <a:t> </a:t>
            </a:r>
            <a:r>
              <a:rPr lang="en-US" sz="2400" dirty="0" err="1"/>
              <a:t>vienādo</a:t>
            </a:r>
            <a:r>
              <a:rPr lang="lv-LV" sz="2400" dirty="0" err="1"/>
              <a:t>jam</a:t>
            </a:r>
            <a:r>
              <a:rPr lang="en-US" sz="2400" dirty="0"/>
              <a:t> </a:t>
            </a:r>
            <a:r>
              <a:rPr lang="en-US" sz="2400" dirty="0" err="1"/>
              <a:t>prasības</a:t>
            </a:r>
            <a:r>
              <a:rPr lang="en-US" sz="2400" dirty="0"/>
              <a:t> par </a:t>
            </a:r>
            <a:r>
              <a:rPr lang="en-US" sz="2400" dirty="0" err="1"/>
              <a:t>konstrukciju</a:t>
            </a:r>
            <a:r>
              <a:rPr lang="en-US" sz="2400" dirty="0"/>
              <a:t> </a:t>
            </a:r>
            <a:r>
              <a:rPr lang="en-US" sz="2400" dirty="0" err="1"/>
              <a:t>izbūves</a:t>
            </a:r>
            <a:r>
              <a:rPr lang="en-US" sz="2400" dirty="0"/>
              <a:t> </a:t>
            </a:r>
            <a:r>
              <a:rPr lang="en-US" sz="2400" dirty="0" err="1"/>
              <a:t>laiku</a:t>
            </a:r>
            <a:r>
              <a:rPr lang="en-US" sz="2400" dirty="0"/>
              <a:t> </a:t>
            </a:r>
            <a:r>
              <a:rPr lang="en-US" sz="2400" dirty="0" err="1"/>
              <a:t>atslēgumā</a:t>
            </a:r>
            <a:r>
              <a:rPr lang="en-US" sz="2400" dirty="0"/>
              <a:t>.</a:t>
            </a:r>
            <a:endParaRPr lang="lv-LV" sz="2400" dirty="0"/>
          </a:p>
        </p:txBody>
      </p:sp>
    </p:spTree>
    <p:extLst>
      <p:ext uri="{BB962C8B-B14F-4D97-AF65-F5344CB8AC3E}">
        <p14:creationId xmlns:p14="http://schemas.microsoft.com/office/powerpoint/2010/main" val="109340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E6331-8483-7E3C-45AF-055C0A1C45D4}"/>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2A984A02-DDB6-A846-9D1C-0CC5DDCFBE39}"/>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282167A2-FFC1-C3D2-90D3-C8E95B4B8FE1}"/>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CEE5EE70-1761-7BE5-495C-59B0A9AF8CEA}"/>
              </a:ext>
            </a:extLst>
          </p:cNvPr>
          <p:cNvSpPr txBox="1"/>
          <p:nvPr/>
        </p:nvSpPr>
        <p:spPr>
          <a:xfrm>
            <a:off x="1716506" y="638130"/>
            <a:ext cx="9204157" cy="1200329"/>
          </a:xfrm>
          <a:prstGeom prst="rect">
            <a:avLst/>
          </a:prstGeom>
          <a:noFill/>
        </p:spPr>
        <p:txBody>
          <a:bodyPr wrap="square">
            <a:spAutoFit/>
          </a:bodyPr>
          <a:lstStyle/>
          <a:p>
            <a:pPr algn="just"/>
            <a:r>
              <a:rPr lang="lv-LV" sz="2400"/>
              <a:t>Kāpēc </a:t>
            </a:r>
            <a:r>
              <a:rPr lang="lv-LV" sz="2400" dirty="0"/>
              <a:t>objektos (jo sevišķi zematslēgas), ja izbūvējamais apjoms ir mazāks par iepirkumā paredzēto, ir jāsamazina līguma summa, bet ja lietāks, tad tā ir DU problēma?</a:t>
            </a:r>
          </a:p>
        </p:txBody>
      </p:sp>
      <p:sp>
        <p:nvSpPr>
          <p:cNvPr id="8" name="Title 1">
            <a:extLst>
              <a:ext uri="{FF2B5EF4-FFF2-40B4-BE49-F238E27FC236}">
                <a16:creationId xmlns:a16="http://schemas.microsoft.com/office/drawing/2014/main" id="{641C1EFA-6D5A-F19D-F42B-4EAB940A71CE}"/>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BBDE3024-EC87-82E6-2960-267703F64A86}"/>
              </a:ext>
            </a:extLst>
          </p:cNvPr>
          <p:cNvSpPr txBox="1"/>
          <p:nvPr/>
        </p:nvSpPr>
        <p:spPr>
          <a:xfrm>
            <a:off x="1716506" y="4234712"/>
            <a:ext cx="9023683" cy="1569660"/>
          </a:xfrm>
          <a:prstGeom prst="rect">
            <a:avLst/>
          </a:prstGeom>
          <a:noFill/>
        </p:spPr>
        <p:txBody>
          <a:bodyPr wrap="square">
            <a:spAutoFit/>
          </a:bodyPr>
          <a:lstStyle/>
          <a:p>
            <a:pPr algn="just"/>
            <a:r>
              <a:rPr lang="lv-LV" sz="2400" dirty="0"/>
              <a:t>Tā nav, ka līguma summa netiek palielināta. Pamatotos gadījumos summa tiek palielināta un tie nav tikai atsevišķi izņēmumi.</a:t>
            </a:r>
          </a:p>
          <a:p>
            <a:pPr algn="just"/>
            <a:endParaRPr lang="lv-LV" sz="2400" dirty="0"/>
          </a:p>
        </p:txBody>
      </p:sp>
    </p:spTree>
    <p:extLst>
      <p:ext uri="{BB962C8B-B14F-4D97-AF65-F5344CB8AC3E}">
        <p14:creationId xmlns:p14="http://schemas.microsoft.com/office/powerpoint/2010/main" val="67202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7C82-D7E9-5FC3-A719-87F44F2D868F}"/>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32047206-D0CA-DC12-693D-6431172792BB}"/>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9B203ED6-67B8-64B9-B93E-20F06FB58CB5}"/>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57CCA910-F01C-9070-A859-B0AEFFE97A44}"/>
              </a:ext>
            </a:extLst>
          </p:cNvPr>
          <p:cNvSpPr txBox="1"/>
          <p:nvPr/>
        </p:nvSpPr>
        <p:spPr>
          <a:xfrm>
            <a:off x="1716506" y="638130"/>
            <a:ext cx="9204157" cy="3046988"/>
          </a:xfrm>
          <a:prstGeom prst="rect">
            <a:avLst/>
          </a:prstGeom>
          <a:noFill/>
        </p:spPr>
        <p:txBody>
          <a:bodyPr wrap="square">
            <a:spAutoFit/>
          </a:bodyPr>
          <a:lstStyle/>
          <a:p>
            <a:pPr algn="just"/>
            <a:r>
              <a:rPr lang="lv-LV" sz="2400"/>
              <a:t>Šobrīd </a:t>
            </a:r>
            <a:r>
              <a:rPr lang="lv-LV" sz="2400" dirty="0"/>
              <a:t>ir situācija, ka dispečeri daudzus jautājumus norīkojumiem traktē dažādi, tāpēc DU, lai uzrakstītu pareizu norīkojumu darbam dispečeram, ir iepriekš jāuzmin, kurš konkrēti to izskatīs, jo prasības ir individuālas un bieži, kas ir pareizs vienam ir pilnīgi nepieņemamas citam. Atšķirīgās prasības padara neiespējamu cilvēku apmācību un drošu darba izpildi. Šobrīd, nav arī iespēju, pat teorētiski, apstrīdēt dispečera prasības, kaut arī kļūdīties var jebkurš?</a:t>
            </a:r>
          </a:p>
        </p:txBody>
      </p:sp>
      <p:sp>
        <p:nvSpPr>
          <p:cNvPr id="8" name="Title 1">
            <a:extLst>
              <a:ext uri="{FF2B5EF4-FFF2-40B4-BE49-F238E27FC236}">
                <a16:creationId xmlns:a16="http://schemas.microsoft.com/office/drawing/2014/main" id="{42988233-BDDD-950B-02A2-44FA7DDFD60B}"/>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655C46BF-05A0-C3B6-1B9F-D209E1B20039}"/>
              </a:ext>
            </a:extLst>
          </p:cNvPr>
          <p:cNvSpPr txBox="1"/>
          <p:nvPr/>
        </p:nvSpPr>
        <p:spPr>
          <a:xfrm>
            <a:off x="1716506" y="4234712"/>
            <a:ext cx="9023683" cy="1569660"/>
          </a:xfrm>
          <a:prstGeom prst="rect">
            <a:avLst/>
          </a:prstGeom>
          <a:noFill/>
        </p:spPr>
        <p:txBody>
          <a:bodyPr wrap="square">
            <a:spAutoFit/>
          </a:bodyPr>
          <a:lstStyle/>
          <a:p>
            <a:pPr algn="just"/>
            <a:r>
              <a:rPr lang="lv-LV" sz="2400" dirty="0"/>
              <a:t>Lai varētu izanalizēt konkrētu dispečeru rīcību, saprastu būtību, lūdzu iedodiet konkrētus piemērus. Tāpat konkrēti piemēri </a:t>
            </a:r>
            <a:r>
              <a:rPr lang="lv-LV" sz="2400"/>
              <a:t>ir nepieciešami</a:t>
            </a:r>
            <a:r>
              <a:rPr lang="en-US" sz="2400"/>
              <a:t>,</a:t>
            </a:r>
            <a:r>
              <a:rPr lang="lv-LV" sz="2400"/>
              <a:t> </a:t>
            </a:r>
            <a:r>
              <a:rPr lang="lv-LV" sz="2400" dirty="0"/>
              <a:t>lai saprastu, ar kuriem ETD un kuriem DU tad īsti ir problēmas.</a:t>
            </a:r>
          </a:p>
        </p:txBody>
      </p:sp>
    </p:spTree>
    <p:extLst>
      <p:ext uri="{BB962C8B-B14F-4D97-AF65-F5344CB8AC3E}">
        <p14:creationId xmlns:p14="http://schemas.microsoft.com/office/powerpoint/2010/main" val="116793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49BCA-3BE9-A1F6-F9DC-BA457C15C49C}"/>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2C92B0A4-25D3-083D-3FC1-B9CF3DBFD9DB}"/>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E482A0EA-A2B9-739D-FFE1-D1A2AAF82FEF}"/>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E91EE37C-DB20-050F-7F2D-CA1103EA3E76}"/>
              </a:ext>
            </a:extLst>
          </p:cNvPr>
          <p:cNvSpPr txBox="1"/>
          <p:nvPr/>
        </p:nvSpPr>
        <p:spPr>
          <a:xfrm>
            <a:off x="1716506" y="638130"/>
            <a:ext cx="9204157" cy="2308324"/>
          </a:xfrm>
          <a:prstGeom prst="rect">
            <a:avLst/>
          </a:prstGeom>
          <a:noFill/>
        </p:spPr>
        <p:txBody>
          <a:bodyPr wrap="square">
            <a:spAutoFit/>
          </a:bodyPr>
          <a:lstStyle/>
          <a:p>
            <a:pPr algn="just"/>
            <a:r>
              <a:rPr lang="lv-LV" sz="2400"/>
              <a:t>Apakšstacijās </a:t>
            </a:r>
            <a:r>
              <a:rPr lang="lv-LV" sz="2400" dirty="0"/>
              <a:t>un </a:t>
            </a:r>
            <a:r>
              <a:rPr lang="lv-LV" sz="2400" dirty="0" err="1"/>
              <a:t>fīderpunktos</a:t>
            </a:r>
            <a:r>
              <a:rPr lang="lv-LV" sz="2400" dirty="0"/>
              <a:t> pielaišanu, atbilstoši norādījumam, veic ST personāls. Bieži ir gadījumi, ka OIB personāls, atbrauc ar lielu nokavēšanos, kā rezultātā, veidojas DU un cita ST personāla (piemēram kabeļu laboratorijas) dīkstāve un nevar paspēt veikt plānotos darbus. Šī pati problēma ir arī beidzot darbus, kā rezultātā veidojas virsstundas?</a:t>
            </a:r>
          </a:p>
        </p:txBody>
      </p:sp>
      <p:sp>
        <p:nvSpPr>
          <p:cNvPr id="8" name="Title 1">
            <a:extLst>
              <a:ext uri="{FF2B5EF4-FFF2-40B4-BE49-F238E27FC236}">
                <a16:creationId xmlns:a16="http://schemas.microsoft.com/office/drawing/2014/main" id="{E1C20849-D889-A017-CF9F-DC79DBC6BDA4}"/>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B2C432F5-37B9-B5F4-5773-B4C62BA150E3}"/>
              </a:ext>
            </a:extLst>
          </p:cNvPr>
          <p:cNvSpPr txBox="1"/>
          <p:nvPr/>
        </p:nvSpPr>
        <p:spPr>
          <a:xfrm>
            <a:off x="1716506" y="4234712"/>
            <a:ext cx="9023683" cy="1938992"/>
          </a:xfrm>
          <a:prstGeom prst="rect">
            <a:avLst/>
          </a:prstGeom>
          <a:noFill/>
        </p:spPr>
        <p:txBody>
          <a:bodyPr wrap="square">
            <a:spAutoFit/>
          </a:bodyPr>
          <a:lstStyle/>
          <a:p>
            <a:pPr algn="just"/>
            <a:r>
              <a:rPr lang="lv-LV" sz="2400" dirty="0"/>
              <a:t>Lai varētu izanalizēt šo informāciju, lūdzu iedodiet konkrētus piemērus. </a:t>
            </a:r>
            <a:endParaRPr lang="en-US" sz="2400" dirty="0"/>
          </a:p>
          <a:p>
            <a:pPr algn="just"/>
            <a:r>
              <a:rPr lang="en-US" sz="2400" b="1" dirty="0" err="1"/>
              <a:t>Šogad</a:t>
            </a:r>
            <a:r>
              <a:rPr lang="en-US" sz="2400" b="1" dirty="0"/>
              <a:t> </a:t>
            </a:r>
            <a:r>
              <a:rPr lang="en-US" sz="2400" b="1" dirty="0" err="1"/>
              <a:t>kavēti</a:t>
            </a:r>
            <a:r>
              <a:rPr lang="en-US" sz="2400" b="1" dirty="0"/>
              <a:t> </a:t>
            </a:r>
            <a:r>
              <a:rPr lang="en-US" sz="2400" dirty="0"/>
              <a:t>6 </a:t>
            </a:r>
            <a:r>
              <a:rPr lang="en-US" sz="2400" dirty="0" err="1"/>
              <a:t>atslēgumi</a:t>
            </a:r>
            <a:r>
              <a:rPr lang="en-US" sz="2400" dirty="0"/>
              <a:t>, t.sk.  5 </a:t>
            </a:r>
            <a:r>
              <a:rPr lang="en-US" sz="2400" dirty="0" err="1"/>
              <a:t>atslēgumi</a:t>
            </a:r>
            <a:r>
              <a:rPr lang="en-US" sz="2400" dirty="0"/>
              <a:t> </a:t>
            </a:r>
            <a:r>
              <a:rPr lang="en-US" sz="2400" dirty="0" err="1"/>
              <a:t>ar</a:t>
            </a:r>
            <a:r>
              <a:rPr lang="en-US" sz="2400" dirty="0"/>
              <a:t> </a:t>
            </a:r>
            <a:r>
              <a:rPr lang="en-US" sz="2400" dirty="0" err="1"/>
              <a:t>kavējumu</a:t>
            </a:r>
            <a:r>
              <a:rPr lang="en-US" sz="2400" dirty="0"/>
              <a:t> ap 1h un 1 </a:t>
            </a:r>
            <a:r>
              <a:rPr lang="en-US" sz="2400" dirty="0" err="1"/>
              <a:t>atslēgums</a:t>
            </a:r>
            <a:r>
              <a:rPr lang="en-US" sz="2400" dirty="0"/>
              <a:t> </a:t>
            </a:r>
            <a:r>
              <a:rPr lang="en-US" sz="2400" dirty="0" err="1"/>
              <a:t>ar</a:t>
            </a:r>
            <a:r>
              <a:rPr lang="en-US" sz="2400" dirty="0"/>
              <a:t> </a:t>
            </a:r>
            <a:r>
              <a:rPr lang="en-US" sz="2400" dirty="0" err="1"/>
              <a:t>kavējumu</a:t>
            </a:r>
            <a:r>
              <a:rPr lang="en-US" sz="2400" dirty="0"/>
              <a:t> ap 2h. </a:t>
            </a:r>
            <a:r>
              <a:rPr lang="en-US" sz="2400" dirty="0" err="1"/>
              <a:t>Ar</a:t>
            </a:r>
            <a:r>
              <a:rPr lang="en-US" sz="2400" dirty="0"/>
              <a:t> </a:t>
            </a:r>
            <a:r>
              <a:rPr lang="en-US" sz="2400" dirty="0" err="1"/>
              <a:t>pielaišanu</a:t>
            </a:r>
            <a:r>
              <a:rPr lang="en-US" sz="2400" dirty="0"/>
              <a:t> </a:t>
            </a:r>
            <a:r>
              <a:rPr lang="en-US" sz="2400" dirty="0" err="1"/>
              <a:t>darbuzņēmējam</a:t>
            </a:r>
            <a:r>
              <a:rPr lang="en-US" sz="2400" dirty="0"/>
              <a:t> </a:t>
            </a:r>
            <a:r>
              <a:rPr lang="en-US" sz="2400" dirty="0" err="1"/>
              <a:t>kavēti</a:t>
            </a:r>
            <a:r>
              <a:rPr lang="en-US" sz="2400" dirty="0"/>
              <a:t> </a:t>
            </a:r>
            <a:r>
              <a:rPr lang="en-US" sz="2400" b="1" dirty="0"/>
              <a:t>2 </a:t>
            </a:r>
            <a:r>
              <a:rPr lang="en-US" sz="2400" b="1" dirty="0" err="1"/>
              <a:t>atslēgumi</a:t>
            </a:r>
            <a:r>
              <a:rPr lang="en-US" sz="2400" b="1" dirty="0"/>
              <a:t> – 1h 24min un 2h 10min.</a:t>
            </a:r>
            <a:endParaRPr lang="lv-LV" sz="2400" b="1" dirty="0"/>
          </a:p>
        </p:txBody>
      </p:sp>
    </p:spTree>
    <p:extLst>
      <p:ext uri="{BB962C8B-B14F-4D97-AF65-F5344CB8AC3E}">
        <p14:creationId xmlns:p14="http://schemas.microsoft.com/office/powerpoint/2010/main" val="326520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1D735-C7A1-09E6-3817-93806E00BA43}"/>
            </a:ext>
          </a:extLst>
        </p:cNvPr>
        <p:cNvGrpSpPr/>
        <p:nvPr/>
      </p:nvGrpSpPr>
      <p:grpSpPr>
        <a:xfrm>
          <a:off x="0" y="0"/>
          <a:ext cx="0" cy="0"/>
          <a:chOff x="0" y="0"/>
          <a:chExt cx="0" cy="0"/>
        </a:xfrm>
      </p:grpSpPr>
      <p:pic>
        <p:nvPicPr>
          <p:cNvPr id="6" name="Picture 5" descr="A group of construction workers working on a power pole&#10;&#10;Description automatically generated">
            <a:extLst>
              <a:ext uri="{FF2B5EF4-FFF2-40B4-BE49-F238E27FC236}">
                <a16:creationId xmlns:a16="http://schemas.microsoft.com/office/drawing/2014/main" id="{36717173-F95C-4F2F-4456-20FBE4EE203E}"/>
              </a:ext>
            </a:extLst>
          </p:cNvPr>
          <p:cNvPicPr>
            <a:picLocks noChangeAspect="1"/>
          </p:cNvPicPr>
          <p:nvPr/>
        </p:nvPicPr>
        <p:blipFill rotWithShape="1">
          <a:blip r:embed="rId3">
            <a:alphaModFix amt="5000"/>
          </a:blip>
          <a:srcRect t="15625" b="-15625"/>
          <a:stretch/>
        </p:blipFill>
        <p:spPr>
          <a:xfrm>
            <a:off x="0" y="0"/>
            <a:ext cx="12192000" cy="8128000"/>
          </a:xfrm>
          <a:prstGeom prst="rect">
            <a:avLst/>
          </a:prstGeom>
        </p:spPr>
      </p:pic>
      <p:sp>
        <p:nvSpPr>
          <p:cNvPr id="2" name="Title 1">
            <a:extLst>
              <a:ext uri="{FF2B5EF4-FFF2-40B4-BE49-F238E27FC236}">
                <a16:creationId xmlns:a16="http://schemas.microsoft.com/office/drawing/2014/main" id="{CE60DB92-443B-71CF-2109-D3C90BD0B677}"/>
              </a:ext>
            </a:extLst>
          </p:cNvPr>
          <p:cNvSpPr>
            <a:spLocks noGrp="1"/>
          </p:cNvSpPr>
          <p:nvPr>
            <p:ph type="title"/>
          </p:nvPr>
        </p:nvSpPr>
        <p:spPr>
          <a:xfrm>
            <a:off x="517300" y="134399"/>
            <a:ext cx="1688489" cy="369332"/>
          </a:xfrm>
        </p:spPr>
        <p:txBody>
          <a:bodyPr/>
          <a:lstStyle/>
          <a:p>
            <a:r>
              <a:rPr lang="lv-LV" dirty="0"/>
              <a:t>Jautājums:</a:t>
            </a:r>
          </a:p>
        </p:txBody>
      </p:sp>
      <p:sp>
        <p:nvSpPr>
          <p:cNvPr id="7" name="TextBox 6">
            <a:extLst>
              <a:ext uri="{FF2B5EF4-FFF2-40B4-BE49-F238E27FC236}">
                <a16:creationId xmlns:a16="http://schemas.microsoft.com/office/drawing/2014/main" id="{0810C60C-6845-ABC0-3BBD-9ED5DB26F27B}"/>
              </a:ext>
            </a:extLst>
          </p:cNvPr>
          <p:cNvSpPr txBox="1"/>
          <p:nvPr/>
        </p:nvSpPr>
        <p:spPr>
          <a:xfrm>
            <a:off x="1716506" y="638130"/>
            <a:ext cx="9204157" cy="830997"/>
          </a:xfrm>
          <a:prstGeom prst="rect">
            <a:avLst/>
          </a:prstGeom>
          <a:noFill/>
        </p:spPr>
        <p:txBody>
          <a:bodyPr wrap="square">
            <a:spAutoFit/>
          </a:bodyPr>
          <a:lstStyle/>
          <a:p>
            <a:pPr algn="just"/>
            <a:r>
              <a:rPr lang="lv-LV" sz="2400"/>
              <a:t>Slikti ar informāciju ĢIS sistēmā par objektiem,  ir konstatētas neatbilstības dabā!!!</a:t>
            </a:r>
            <a:endParaRPr lang="lv-LV" sz="2400" dirty="0"/>
          </a:p>
        </p:txBody>
      </p:sp>
      <p:sp>
        <p:nvSpPr>
          <p:cNvPr id="8" name="Title 1">
            <a:extLst>
              <a:ext uri="{FF2B5EF4-FFF2-40B4-BE49-F238E27FC236}">
                <a16:creationId xmlns:a16="http://schemas.microsoft.com/office/drawing/2014/main" id="{29C2D655-5BC6-D5D4-5E40-40CAAF3D4E36}"/>
              </a:ext>
            </a:extLst>
          </p:cNvPr>
          <p:cNvSpPr txBox="1">
            <a:spLocks/>
          </p:cNvSpPr>
          <p:nvPr/>
        </p:nvSpPr>
        <p:spPr>
          <a:xfrm>
            <a:off x="517300" y="3771747"/>
            <a:ext cx="1199206" cy="369332"/>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a:lstStyle>
          <a:p>
            <a:r>
              <a:rPr lang="lv-LV" dirty="0"/>
              <a:t>Atbilde:</a:t>
            </a:r>
          </a:p>
        </p:txBody>
      </p:sp>
      <p:sp>
        <p:nvSpPr>
          <p:cNvPr id="12" name="TextBox 11">
            <a:extLst>
              <a:ext uri="{FF2B5EF4-FFF2-40B4-BE49-F238E27FC236}">
                <a16:creationId xmlns:a16="http://schemas.microsoft.com/office/drawing/2014/main" id="{0D545DC1-7786-A8E4-6318-C2409BB3D2C8}"/>
              </a:ext>
            </a:extLst>
          </p:cNvPr>
          <p:cNvSpPr txBox="1"/>
          <p:nvPr/>
        </p:nvSpPr>
        <p:spPr>
          <a:xfrm>
            <a:off x="1716506" y="4234712"/>
            <a:ext cx="9023683" cy="830997"/>
          </a:xfrm>
          <a:prstGeom prst="rect">
            <a:avLst/>
          </a:prstGeom>
          <a:noFill/>
        </p:spPr>
        <p:txBody>
          <a:bodyPr wrap="square">
            <a:spAutoFit/>
          </a:bodyPr>
          <a:lstStyle/>
          <a:p>
            <a:pPr algn="just"/>
            <a:r>
              <a:rPr lang="en-US" sz="2400" dirty="0" err="1"/>
              <a:t>Aicinām</a:t>
            </a:r>
            <a:r>
              <a:rPr lang="en-US" sz="2400" dirty="0"/>
              <a:t> </a:t>
            </a:r>
            <a:r>
              <a:rPr lang="en-US" sz="2400" dirty="0" err="1"/>
              <a:t>ziņot</a:t>
            </a:r>
            <a:r>
              <a:rPr lang="en-US" sz="2400" dirty="0"/>
              <a:t> par </a:t>
            </a:r>
            <a:r>
              <a:rPr lang="en-US" sz="2400" dirty="0" err="1"/>
              <a:t>šādiem</a:t>
            </a:r>
            <a:r>
              <a:rPr lang="en-US" sz="2400" dirty="0"/>
              <a:t> </a:t>
            </a:r>
            <a:r>
              <a:rPr lang="en-US" sz="2400" dirty="0" err="1"/>
              <a:t>gadījumiem</a:t>
            </a:r>
            <a:r>
              <a:rPr lang="lv-LV" sz="2400" dirty="0"/>
              <a:t> meistaram (E)</a:t>
            </a:r>
            <a:r>
              <a:rPr lang="en-US" sz="2400" dirty="0"/>
              <a:t>, </a:t>
            </a:r>
            <a:r>
              <a:rPr lang="en-US" sz="2400" dirty="0" err="1"/>
              <a:t>pārbaudīsim</a:t>
            </a:r>
            <a:r>
              <a:rPr lang="en-US" sz="2400" dirty="0"/>
              <a:t>, </a:t>
            </a:r>
            <a:r>
              <a:rPr lang="en-US" sz="2400" dirty="0" err="1"/>
              <a:t>lai</a:t>
            </a:r>
            <a:r>
              <a:rPr lang="en-US" sz="2400" dirty="0"/>
              <a:t> </a:t>
            </a:r>
            <a:r>
              <a:rPr lang="en-US" sz="2400" dirty="0" err="1"/>
              <a:t>operatīvi</a:t>
            </a:r>
            <a:r>
              <a:rPr lang="en-US" sz="2400" dirty="0"/>
              <a:t> </a:t>
            </a:r>
            <a:r>
              <a:rPr lang="en-US" sz="2400" dirty="0" err="1"/>
              <a:t>neatbilstības</a:t>
            </a:r>
            <a:r>
              <a:rPr lang="en-US" sz="2400" dirty="0"/>
              <a:t> </a:t>
            </a:r>
            <a:r>
              <a:rPr lang="en-US" sz="2400" dirty="0" err="1"/>
              <a:t>novērstu</a:t>
            </a:r>
            <a:r>
              <a:rPr lang="en-US" sz="2400" dirty="0"/>
              <a:t>.</a:t>
            </a:r>
            <a:endParaRPr lang="lv-LV" sz="2400" dirty="0"/>
          </a:p>
        </p:txBody>
      </p:sp>
    </p:spTree>
    <p:extLst>
      <p:ext uri="{BB962C8B-B14F-4D97-AF65-F5344CB8AC3E}">
        <p14:creationId xmlns:p14="http://schemas.microsoft.com/office/powerpoint/2010/main" val="754172387"/>
      </p:ext>
    </p:extLst>
  </p:cSld>
  <p:clrMapOvr>
    <a:masterClrMapping/>
  </p:clrMapOvr>
</p:sld>
</file>

<file path=ppt/theme/theme1.xml><?xml version="1.0" encoding="utf-8"?>
<a:theme xmlns:a="http://schemas.openxmlformats.org/drawingml/2006/main" name="ST_prezentacija-tumsizils - ar ikonām">
  <a:themeElements>
    <a:clrScheme name="Custom 16">
      <a:dk1>
        <a:srgbClr val="474847"/>
      </a:dk1>
      <a:lt1>
        <a:srgbClr val="FFFFFF"/>
      </a:lt1>
      <a:dk2>
        <a:srgbClr val="474847"/>
      </a:dk2>
      <a:lt2>
        <a:srgbClr val="FFFFFF"/>
      </a:lt2>
      <a:accent1>
        <a:srgbClr val="229BD7"/>
      </a:accent1>
      <a:accent2>
        <a:srgbClr val="063C76"/>
      </a:accent2>
      <a:accent3>
        <a:srgbClr val="CCD220"/>
      </a:accent3>
      <a:accent4>
        <a:srgbClr val="E3E4E3"/>
      </a:accent4>
      <a:accent5>
        <a:srgbClr val="A2BD30"/>
      </a:accent5>
      <a:accent6>
        <a:srgbClr val="F15D22"/>
      </a:accent6>
      <a:hlink>
        <a:srgbClr val="053E7E"/>
      </a:hlink>
      <a:folHlink>
        <a:srgbClr val="1B99D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just">
          <a:lnSpc>
            <a:spcPts val="2500"/>
          </a:lnSpc>
          <a:buClr>
            <a:schemeClr val="accent3"/>
          </a:buClr>
          <a:buFont typeface="Wingdings 3" panose="05040102010807070707" pitchFamily="18" charset="2"/>
          <a:buChar char=""/>
          <a:defRPr sz="1600" dirty="0" smtClean="0"/>
        </a:defPPr>
      </a:lstStyle>
    </a:txDef>
  </a:objectDefaults>
  <a:extraClrSchemeLst/>
  <a:extLst>
    <a:ext uri="{05A4C25C-085E-4340-85A3-A5531E510DB2}">
      <thm15:themeFamily xmlns:thm15="http://schemas.microsoft.com/office/thememl/2012/main" name="ST_prezentacija-tumsizils - ar ikonām" id="{9461A827-A46C-490C-9EAC-18A6E4414DA9}" vid="{A5D6364B-46CB-43EB-9C8B-79B620641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2069</TotalTime>
  <Words>8638</Words>
  <Application>Microsoft Office PowerPoint</Application>
  <PresentationFormat>Widescreen</PresentationFormat>
  <Paragraphs>252</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 3</vt:lpstr>
      <vt:lpstr>ST_prezentacija-tumsizils - ar ikonām</vt:lpstr>
      <vt:lpstr>Jautājumi un atbildes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Jautājums*:</vt:lpstr>
      <vt:lpstr>Paldies par uzmanību!</vt:lpstr>
    </vt:vector>
  </TitlesOfParts>
  <Company>AS Latvenergo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Toms Rutkovskis</dc:creator>
  <cp:lastModifiedBy>Armands Staltmanis</cp:lastModifiedBy>
  <cp:revision>116</cp:revision>
  <dcterms:created xsi:type="dcterms:W3CDTF">2023-06-01T13:34:49Z</dcterms:created>
  <dcterms:modified xsi:type="dcterms:W3CDTF">2024-04-11T12:59:58Z</dcterms:modified>
</cp:coreProperties>
</file>